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1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22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80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Дмитрий Пустошилов" initials="" lastIdx="8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DCAA43-360A-407A-8FA2-11C5AAB61316}">
  <a:tblStyle styleId="{59DCAA43-360A-407A-8FA2-11C5AAB613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6-28T19:23:15.745" idx="1">
    <p:pos x="6000" y="0"/>
    <p:text>ссылка на ресурс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6-27T19:19:02.621" idx="2">
    <p:pos x="6000" y="0"/>
    <p:text>Nf kappa b называть нормально</p:text>
  </p:cm>
  <p:cm authorId="0" dt="2022-06-28T08:11:53.063" idx="3">
    <p:pos x="6000" y="100"/>
    <p:text>рассказть про nf kappa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6-27T19:18:02.307" idx="6">
    <p:pos x="6000" y="200"/>
    <p:text>Куркумин потенциально может быть ингибитором, но не является</p:text>
  </p:cm>
  <p:cm authorId="0" dt="2022-06-27T19:19:26.930" idx="7">
    <p:pos x="6000" y="300"/>
    <p:text>Знать о nfkappa b</p:text>
  </p:cm>
  <p:cm authorId="0" dt="2022-06-27T19:20:09.925" idx="5">
    <p:pos x="6000" y="100"/>
    <p:text>Энергия системы!!</p:text>
  </p:cm>
  <p:cm authorId="0" dt="2022-06-27T19:23:10.790" idx="4">
    <p:pos x="6000" y="0"/>
    <p:text>сказать о не 100%, что есть и другие подводные камни доставки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2-06-28T19:16:53.615" idx="8">
    <p:pos x="6000" y="0"/>
    <p:text>под другие заболения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Глубокоуважаемый председатель гос аттет комиссии, </a:t>
            </a:r>
            <a:br>
              <a:rPr lang="ru"/>
            </a:br>
            <a:r>
              <a:rPr lang="ru"/>
              <a:t>глубоко члены, коллеги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Моя работа посвяще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34229a3f85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34229a3f85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Фингерпринтинг — </a:t>
            </a:r>
            <a:r>
              <a:rPr lang="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кодировкой их структурных характеристик в векторах</a:t>
            </a:r>
            <a:r>
              <a:rPr lang="ru" sz="1500" b="1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Описать кратко методы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34229a3f85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34229a3f85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34229a3f85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34229a3f85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3a81b9f19a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3a81b9f19a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34faf2725c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34faf2725c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0f14e9f01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0f14e9f01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О правиле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Скоринг используют, когда датасет компаундов большой, с большим количеством свойств, 1 в которых не уверены 100% 2 которые только в совокупности дают правдивый анализ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3a81b9f19a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3a81b9f19a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О правиле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Скоринг используют, когда датасет компаундов большой, с большим количеством свойств, 1 в которых не уверены 100% 2 которые только в совокупности дают правдивый анализ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3a81b9f19a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3a81b9f19a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О правиле</a:t>
            </a:r>
            <a:br>
              <a:rPr lang="ru">
                <a:solidFill>
                  <a:schemeClr val="dk1"/>
                </a:solidFill>
              </a:rPr>
            </a:br>
            <a:r>
              <a:rPr lang="ru">
                <a:solidFill>
                  <a:schemeClr val="dk1"/>
                </a:solidFill>
              </a:rPr>
              <a:t>Скоринг используют, когда датасет компаундов большой, с большим количеством свойств, 1 в которых не уверены 100% 2 которые только в совокупности дают правдивый анализ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155066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34faf2725c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34faf2725c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34faf2725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34faf2725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f44c6efc87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f44c6efc87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34faf2725c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34faf2725c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фазы нет – найдём схожий одобренный, будет супер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34faf2725c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34faf2725c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Подводные камни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34229a3f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34229a3f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Может быть использован и для исследования других заболеваний. С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05950fc0be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05950fc0be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3a81b9f19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3a81b9f19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34faf2725c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34faf2725c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000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болезнь кальцификации аортального клапана</a:t>
            </a:r>
            <a:r>
              <a:rPr lang="ru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— заболевание сердца, характеризующееся прогрессирующим фиброзно-кальцинозным ремоделированием аортальных клапанов и дифференцировки клапанных интерстициальных клеток (VICs) в остеогенные клетки.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000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является ведущей причиной смертности от сердечно-сосудистых заболеваний и не поддается нехирургическому лечению. можем только облегчить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f14e9f010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f14e9f010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введение в драг дискавери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70e6bfb40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70e6bfb40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4229a3f8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34229a3f8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34229a3f85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34229a3f85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34229a3f8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34229a3f8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34229a3f8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34229a3f8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понятия молекулярного сходства</a:t>
            </a:r>
            <a:r>
              <a:rPr lang="ru" sz="1050">
                <a:solidFill>
                  <a:srgbClr val="202122"/>
                </a:solidFill>
                <a:highlight>
                  <a:srgbClr val="FFFFFF"/>
                </a:highlight>
              </a:rPr>
              <a:t> </a:t>
            </a:r>
            <a:r>
              <a:rPr lang="ru" sz="1050" i="1">
                <a:solidFill>
                  <a:srgbClr val="202122"/>
                </a:solidFill>
                <a:highlight>
                  <a:srgbClr val="FFFFFF"/>
                </a:highlight>
              </a:rPr>
              <a:t>схожие соединения обладают сходными свойствами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фингерпринтинг – сравнение структур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o.drugbank.com/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go.drugbank.com/drugs/DB00755" TargetMode="External"/><Relationship Id="rId13" Type="http://schemas.openxmlformats.org/officeDocument/2006/relationships/hyperlink" Target="https://go.drugbank.com/drugs/DB01017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go.drugbank.com/drugs/DB11132" TargetMode="External"/><Relationship Id="rId12" Type="http://schemas.openxmlformats.org/officeDocument/2006/relationships/hyperlink" Target="https://go.drugbank.com/drugs/DB00945" TargetMode="External"/><Relationship Id="rId2" Type="http://schemas.openxmlformats.org/officeDocument/2006/relationships/notesSlide" Target="../notesSlides/notesSlide18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o.drugbank.com/drugs/DB02546" TargetMode="External"/><Relationship Id="rId11" Type="http://schemas.openxmlformats.org/officeDocument/2006/relationships/hyperlink" Target="https://go.drugbank.com/drugs/DB12010" TargetMode="External"/><Relationship Id="rId5" Type="http://schemas.openxmlformats.org/officeDocument/2006/relationships/hyperlink" Target="https://go.drugbank.com/drugs/DB00313" TargetMode="External"/><Relationship Id="rId15" Type="http://schemas.openxmlformats.org/officeDocument/2006/relationships/hyperlink" Target="https://go.drugbank.com/drugs/DB00131" TargetMode="External"/><Relationship Id="rId10" Type="http://schemas.openxmlformats.org/officeDocument/2006/relationships/hyperlink" Target="https://go.drugbank.com/drugs/DB03843" TargetMode="External"/><Relationship Id="rId4" Type="http://schemas.openxmlformats.org/officeDocument/2006/relationships/hyperlink" Target="https://go.drugbank.com/drugs/DB00091" TargetMode="External"/><Relationship Id="rId9" Type="http://schemas.openxmlformats.org/officeDocument/2006/relationships/hyperlink" Target="https://go.drugbank.com/drugs/DB00316" TargetMode="External"/><Relationship Id="rId14" Type="http://schemas.openxmlformats.org/officeDocument/2006/relationships/hyperlink" Target="https://go.drugbank.com/drugs/DB00273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go.drugbank.com/drugs/DB11672" TargetMode="External"/><Relationship Id="rId13" Type="http://schemas.openxmlformats.org/officeDocument/2006/relationships/hyperlink" Target="https://pubchem.ncbi.nlm.nih.gov/compound/71398" TargetMode="External"/><Relationship Id="rId18" Type="http://schemas.openxmlformats.org/officeDocument/2006/relationships/hyperlink" Target="https://go.drugbank.com/drugs/DB01393" TargetMode="External"/><Relationship Id="rId3" Type="http://schemas.openxmlformats.org/officeDocument/2006/relationships/image" Target="../media/image1.png"/><Relationship Id="rId21" Type="http://schemas.openxmlformats.org/officeDocument/2006/relationships/image" Target="../media/image2.png"/><Relationship Id="rId7" Type="http://schemas.openxmlformats.org/officeDocument/2006/relationships/hyperlink" Target="https://pubchem.ncbi.nlm.nih.gov/compound/969516" TargetMode="External"/><Relationship Id="rId12" Type="http://schemas.openxmlformats.org/officeDocument/2006/relationships/hyperlink" Target="https://doi.org/10.1016/j.atherosclerosis.2020.02.024" TargetMode="External"/><Relationship Id="rId17" Type="http://schemas.openxmlformats.org/officeDocument/2006/relationships/hyperlink" Target="https://pubchem.ncbi.nlm.nih.gov/compound/39042" TargetMode="External"/><Relationship Id="rId2" Type="http://schemas.openxmlformats.org/officeDocument/2006/relationships/notesSlide" Target="../notesSlides/notesSlide19.xml"/><Relationship Id="rId16" Type="http://schemas.openxmlformats.org/officeDocument/2006/relationships/hyperlink" Target="https://go.drugbank.com/drugs/DB00130" TargetMode="External"/><Relationship Id="rId20" Type="http://schemas.openxmlformats.org/officeDocument/2006/relationships/hyperlink" Target="https://go.drugbank.com/drugs/DB01061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doi.org/10.1016/j.jtcvs.2019.10.081" TargetMode="External"/><Relationship Id="rId11" Type="http://schemas.openxmlformats.org/officeDocument/2006/relationships/hyperlink" Target="https://go.drugbank.com/drugs/DB00129" TargetMode="External"/><Relationship Id="rId5" Type="http://schemas.openxmlformats.org/officeDocument/2006/relationships/hyperlink" Target="https://go.drugbank.com/drugs/DB00227" TargetMode="External"/><Relationship Id="rId15" Type="http://schemas.openxmlformats.org/officeDocument/2006/relationships/hyperlink" Target="https://pubchem.ncbi.nlm.nih.gov/compound/5961" TargetMode="External"/><Relationship Id="rId10" Type="http://schemas.openxmlformats.org/officeDocument/2006/relationships/hyperlink" Target="https://pubchem.ncbi.nlm.nih.gov/compound/6262" TargetMode="External"/><Relationship Id="rId19" Type="http://schemas.openxmlformats.org/officeDocument/2006/relationships/hyperlink" Target="https://pubchem.ncbi.nlm.nih.gov/compound/6479523" TargetMode="External"/><Relationship Id="rId4" Type="http://schemas.openxmlformats.org/officeDocument/2006/relationships/hyperlink" Target="https://pubchem.ncbi.nlm.nih.gov/compound/53232" TargetMode="External"/><Relationship Id="rId9" Type="http://schemas.openxmlformats.org/officeDocument/2006/relationships/hyperlink" Target="https://doi.org/10.3389/fphar.2020.00826" TargetMode="External"/><Relationship Id="rId14" Type="http://schemas.openxmlformats.org/officeDocument/2006/relationships/hyperlink" Target="https://go.drugbank.com/drugs/DB0017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2.xml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gif"/><Relationship Id="rId5" Type="http://schemas.openxmlformats.org/officeDocument/2006/relationships/hyperlink" Target="http://doi.org/10.3389/fphar.2020.00826" TargetMode="External"/><Relationship Id="rId4" Type="http://schemas.openxmlformats.org/officeDocument/2006/relationships/hyperlink" Target="https://pubchem.ncbi.nlm.nih.gov/compound/108042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comments" Target="../comments/comment3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://doi.org/10.3389/fphar.2020.00826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6" Type="http://schemas.openxmlformats.org/officeDocument/2006/relationships/comments" Target="../comments/comment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pustoshilov.dv@phystech.edu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png"/><Relationship Id="rId5" Type="http://schemas.openxmlformats.org/officeDocument/2006/relationships/image" Target="../media/image1.png"/><Relationship Id="rId4" Type="http://schemas.openxmlformats.org/officeDocument/2006/relationships/hyperlink" Target="https://t.me/pustoshilov_d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comments" Target="../comments/commen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uniprot.org/" TargetMode="External"/><Relationship Id="rId5" Type="http://schemas.openxmlformats.org/officeDocument/2006/relationships/hyperlink" Target="https://pubchem.ncbi.nlm.nih.gov/" TargetMode="External"/><Relationship Id="rId4" Type="http://schemas.openxmlformats.org/officeDocument/2006/relationships/hyperlink" Target="https://go.drugbank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080500"/>
            <a:ext cx="8385000" cy="191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520" dirty="0"/>
              <a:t>Development and application of a web scoring management service in Drug Design</a:t>
            </a:r>
            <a:endParaRPr sz="3520" dirty="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3566820"/>
            <a:ext cx="8520600" cy="15372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/>
              <a:t>Pustoshilov Dmitriy </a:t>
            </a:r>
            <a:r>
              <a:rPr lang="en-US" sz="1500" dirty="0" err="1"/>
              <a:t>Vasilievich</a:t>
            </a:r>
            <a:r>
              <a:rPr lang="en-US" sz="1500" dirty="0"/>
              <a:t>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/>
              <a:t>MIPT, "Industrial Bioinformatics".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500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/>
              <a:t>Supervisor: Anna </a:t>
            </a:r>
            <a:r>
              <a:rPr lang="en-US" sz="1500" dirty="0" err="1"/>
              <a:t>Borisovna</a:t>
            </a:r>
            <a:r>
              <a:rPr lang="en-US" sz="1500" dirty="0"/>
              <a:t> Malashicheva.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/>
              <a:t>Ph.D. in Biology, Chief Researcher, 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/>
              <a:t>Head of lab. Head: Anna B. Malashicheva Ph.D., Chief Researcher, </a:t>
            </a:r>
            <a:br>
              <a:rPr lang="en-US" sz="1500" dirty="0"/>
            </a:br>
            <a:r>
              <a:rPr lang="en-US" sz="1500" dirty="0"/>
              <a:t>Laboratory of Regenerative Biomedicine, Institute of Cytology, </a:t>
            </a:r>
            <a:br>
              <a:rPr lang="en-US" sz="1500" dirty="0"/>
            </a:br>
            <a:r>
              <a:rPr lang="en-US" sz="1500" dirty="0"/>
              <a:t>Russian Academy of Sciences</a:t>
            </a:r>
            <a:endParaRPr sz="1500" dirty="0"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D27A691-6341-5724-3F04-477D4FBC5298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7727109" y="-17875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Search by structural similarity</a:t>
            </a:r>
            <a:endParaRPr b="1" dirty="0"/>
          </a:p>
        </p:txBody>
      </p:sp>
      <p:sp>
        <p:nvSpPr>
          <p:cNvPr id="183" name="Google Shape;183;p22"/>
          <p:cNvSpPr txBox="1">
            <a:spLocks noGrp="1"/>
          </p:cNvSpPr>
          <p:nvPr>
            <p:ph type="body" idx="4294967295"/>
          </p:nvPr>
        </p:nvSpPr>
        <p:spPr>
          <a:xfrm>
            <a:off x="460950" y="1035525"/>
            <a:ext cx="3583512" cy="38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dirty="0"/>
              <a:t>For each of the 27 verified molecules, we collect similar ones from 13,000 molecules in </a:t>
            </a:r>
            <a:r>
              <a:rPr lang="ru" sz="1500" dirty="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DrugBank</a:t>
            </a:r>
            <a:endParaRPr sz="1500" b="1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b="1" dirty="0"/>
              <a:t>Fingerprinting</a:t>
            </a:r>
            <a:r>
              <a:rPr lang="ru" sz="1500" b="1" dirty="0"/>
              <a:t> RDKit:</a:t>
            </a:r>
            <a:endParaRPr sz="1500" b="1" dirty="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ru" sz="1500" dirty="0"/>
              <a:t>Torsion</a:t>
            </a:r>
            <a:endParaRPr sz="1500" dirty="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ru" sz="1500" dirty="0"/>
              <a:t>AtomPair</a:t>
            </a:r>
            <a:endParaRPr sz="1500" dirty="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ru" sz="1500" dirty="0"/>
              <a:t>RDK</a:t>
            </a:r>
            <a:endParaRPr sz="1500" dirty="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ru" sz="1500" dirty="0"/>
              <a:t>Morgan+Features</a:t>
            </a:r>
            <a:endParaRPr sz="1500" dirty="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ru" sz="1500" dirty="0"/>
              <a:t>Morgan</a:t>
            </a:r>
            <a:endParaRPr sz="1500" dirty="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ru" sz="1500" dirty="0"/>
              <a:t>MACCS</a:t>
            </a:r>
            <a:endParaRPr sz="1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b="1" dirty="0"/>
              <a:t>Similarity Metrics: </a:t>
            </a:r>
          </a:p>
          <a:p>
            <a:pPr indent="-323850">
              <a:buSzPts val="1500"/>
            </a:pPr>
            <a:r>
              <a:rPr lang="en-US" sz="1500" dirty="0" err="1"/>
              <a:t>Tanimoto</a:t>
            </a:r>
            <a:endParaRPr lang="ru" sz="1500" dirty="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ru" sz="1500" dirty="0"/>
              <a:t>Dice</a:t>
            </a:r>
            <a:endParaRPr sz="1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 b="1" dirty="0"/>
              <a:t>Result: </a:t>
            </a:r>
            <a:r>
              <a:rPr lang="en-US" sz="1500" dirty="0"/>
              <a:t>dataset of 3,250 molecules</a:t>
            </a:r>
            <a:endParaRPr sz="1500" dirty="0"/>
          </a:p>
        </p:txBody>
      </p:sp>
      <p:pic>
        <p:nvPicPr>
          <p:cNvPr id="184" name="Google Shape;18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30925" y="2987600"/>
            <a:ext cx="2467825" cy="246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57400" y="1111725"/>
            <a:ext cx="3106175" cy="3106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10</a:t>
            </a:fld>
            <a:endParaRPr/>
          </a:p>
        </p:txBody>
      </p:sp>
      <p:sp>
        <p:nvSpPr>
          <p:cNvPr id="189" name="Google Shape;189;p22"/>
          <p:cNvSpPr txBox="1"/>
          <p:nvPr/>
        </p:nvSpPr>
        <p:spPr>
          <a:xfrm>
            <a:off x="7297900" y="2210775"/>
            <a:ext cx="30000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Venn diagrams for </a:t>
            </a:r>
            <a:endParaRPr lang="ru-RU"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one of the molecules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6743643-A75C-EACF-ECFD-8E4333E12CF7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Assessment of biochemical similarity</a:t>
            </a:r>
            <a:endParaRPr b="1" dirty="0"/>
          </a:p>
        </p:txBody>
      </p:sp>
      <p:sp>
        <p:nvSpPr>
          <p:cNvPr id="195" name="Google Shape;195;p23"/>
          <p:cNvSpPr txBox="1">
            <a:spLocks noGrp="1"/>
          </p:cNvSpPr>
          <p:nvPr>
            <p:ph type="body" idx="4294967295"/>
          </p:nvPr>
        </p:nvSpPr>
        <p:spPr>
          <a:xfrm>
            <a:off x="460950" y="883125"/>
            <a:ext cx="2633100" cy="11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b="1" dirty="0"/>
              <a:t>Data</a:t>
            </a:r>
            <a:r>
              <a:rPr lang="ru" sz="1500" b="1" dirty="0"/>
              <a:t>: </a:t>
            </a:r>
            <a:r>
              <a:rPr lang="ru" sz="1500" dirty="0"/>
              <a:t>3250 </a:t>
            </a:r>
            <a:r>
              <a:rPr lang="en-US" sz="1500" dirty="0"/>
              <a:t>molecules</a:t>
            </a:r>
            <a:endParaRPr sz="15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 b="1" dirty="0"/>
              <a:t>Methods</a:t>
            </a:r>
            <a:r>
              <a:rPr lang="en-US" sz="1500" dirty="0"/>
              <a:t> of reducing the space from </a:t>
            </a:r>
            <a:r>
              <a:rPr lang="ru" sz="1500" b="1" dirty="0">
                <a:solidFill>
                  <a:schemeClr val="dk1"/>
                </a:solidFill>
              </a:rPr>
              <a:t>Sklearn</a:t>
            </a:r>
            <a:r>
              <a:rPr lang="ru" sz="1500" b="1" dirty="0"/>
              <a:t>:</a:t>
            </a:r>
            <a:endParaRPr sz="1500" dirty="0"/>
          </a:p>
        </p:txBody>
      </p:sp>
      <p:pic>
        <p:nvPicPr>
          <p:cNvPr id="196" name="Google Shape;19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11</a:t>
            </a:fld>
            <a:endParaRPr/>
          </a:p>
        </p:txBody>
      </p:sp>
      <p:sp>
        <p:nvSpPr>
          <p:cNvPr id="199" name="Google Shape;199;p23"/>
          <p:cNvSpPr txBox="1"/>
          <p:nvPr/>
        </p:nvSpPr>
        <p:spPr>
          <a:xfrm>
            <a:off x="3489363" y="4781350"/>
            <a:ext cx="3661200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Visualization of clustering by methods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0" name="Google Shape;20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250" y="2461562"/>
            <a:ext cx="2696875" cy="1580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"/>
          <p:cNvSpPr txBox="1"/>
          <p:nvPr/>
        </p:nvSpPr>
        <p:spPr>
          <a:xfrm>
            <a:off x="616250" y="2167550"/>
            <a:ext cx="2633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1) PCA</a:t>
            </a:r>
            <a:endParaRPr sz="1200"/>
          </a:p>
        </p:txBody>
      </p:sp>
      <p:pic>
        <p:nvPicPr>
          <p:cNvPr id="202" name="Google Shape;20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67125" y="1256963"/>
            <a:ext cx="2460499" cy="1580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3"/>
          <p:cNvSpPr txBox="1"/>
          <p:nvPr/>
        </p:nvSpPr>
        <p:spPr>
          <a:xfrm>
            <a:off x="3413175" y="959325"/>
            <a:ext cx="2786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2) Linear Discriminant Analysis + SVD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4" name="Google Shape;204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89363" y="3200475"/>
            <a:ext cx="2460499" cy="158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94200" y="1256963"/>
            <a:ext cx="2570151" cy="158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54700" y="3200463"/>
            <a:ext cx="2570149" cy="149517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3"/>
          <p:cNvSpPr txBox="1"/>
          <p:nvPr/>
        </p:nvSpPr>
        <p:spPr>
          <a:xfrm>
            <a:off x="6394200" y="959325"/>
            <a:ext cx="2633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4) TruncatedSVD</a:t>
            </a:r>
            <a:endParaRPr sz="1200"/>
          </a:p>
        </p:txBody>
      </p:sp>
      <p:sp>
        <p:nvSpPr>
          <p:cNvPr id="208" name="Google Shape;208;p23"/>
          <p:cNvSpPr txBox="1"/>
          <p:nvPr/>
        </p:nvSpPr>
        <p:spPr>
          <a:xfrm>
            <a:off x="3413175" y="2926025"/>
            <a:ext cx="2941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3) Linear Discriminant Analysis + eigen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3"/>
          <p:cNvSpPr txBox="1"/>
          <p:nvPr/>
        </p:nvSpPr>
        <p:spPr>
          <a:xfrm>
            <a:off x="6362725" y="2926025"/>
            <a:ext cx="2786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5) tSVD + Random Forest Embedding</a:t>
            </a:r>
            <a:endParaRPr sz="120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5A71BFB9-1228-96D1-C167-9FC760EC0D7D}"/>
              </a:ext>
            </a:extLst>
          </p:cNvPr>
          <p:cNvPicPr>
            <a:picLocks noChangeAspect="1"/>
          </p:cNvPicPr>
          <p:nvPr/>
        </p:nvPicPr>
        <p:blipFill>
          <a:blip r:embed="rId9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Assessment of biochemical similarity</a:t>
            </a:r>
            <a:endParaRPr b="1" dirty="0"/>
          </a:p>
        </p:txBody>
      </p:sp>
      <p:pic>
        <p:nvPicPr>
          <p:cNvPr id="215" name="Google Shape;2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4"/>
          <p:cNvPicPr preferRelativeResize="0"/>
          <p:nvPr/>
        </p:nvPicPr>
        <p:blipFill rotWithShape="1">
          <a:blip r:embed="rId4">
            <a:alphaModFix/>
          </a:blip>
          <a:srcRect t="17405" b="17405"/>
          <a:stretch/>
        </p:blipFill>
        <p:spPr>
          <a:xfrm>
            <a:off x="3174450" y="1005175"/>
            <a:ext cx="5777824" cy="371168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4"/>
          <p:cNvSpPr txBox="1"/>
          <p:nvPr/>
        </p:nvSpPr>
        <p:spPr>
          <a:xfrm>
            <a:off x="174450" y="902475"/>
            <a:ext cx="3000000" cy="3854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Assessment of the </a:t>
            </a:r>
            <a:br>
              <a:rPr lang="ru-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compactness of clustering </a:t>
            </a:r>
            <a:r>
              <a:rPr lang="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Roboto"/>
              <a:buChar char="●"/>
            </a:pPr>
            <a:r>
              <a:rPr lang="en-US" sz="15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visually</a:t>
            </a:r>
          </a:p>
          <a:p>
            <a:pPr marL="457200" lvl="0" indent="-323850" algn="l" rtl="0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Roboto"/>
              <a:buChar char="●"/>
            </a:pPr>
            <a:r>
              <a:rPr lang="en-US" sz="15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average deviation</a:t>
            </a:r>
            <a:endParaRPr lang="ru-RU" sz="15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33350" lvl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500"/>
            </a:pPr>
            <a:r>
              <a:rPr lang="en-US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Best methods</a:t>
            </a:r>
            <a:r>
              <a:rPr lang="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Roboto"/>
              <a:buChar char="●"/>
            </a:pPr>
            <a:r>
              <a:rPr lang="ru" sz="15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LDA_svd: 0.07</a:t>
            </a:r>
            <a:endParaRPr sz="15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Roboto"/>
              <a:buChar char="●"/>
            </a:pPr>
            <a:r>
              <a:rPr lang="ru" sz="15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SVD_emb: 0.2</a:t>
            </a:r>
            <a:endParaRPr sz="15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5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Result: </a:t>
            </a:r>
            <a:r>
              <a:rPr lang="en-US" sz="15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adding 3,250 biochemical similarity assessment molecules to the dataset</a:t>
            </a:r>
            <a:endParaRPr sz="15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" name="Google Shape;219;p2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12</a:t>
            </a:fld>
            <a:endParaRPr/>
          </a:p>
        </p:txBody>
      </p:sp>
      <p:sp>
        <p:nvSpPr>
          <p:cNvPr id="220" name="Google Shape;220;p24"/>
          <p:cNvSpPr txBox="1"/>
          <p:nvPr/>
        </p:nvSpPr>
        <p:spPr>
          <a:xfrm>
            <a:off x="3174450" y="4695625"/>
            <a:ext cx="3918300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Clustering visualization method </a:t>
            </a:r>
            <a:r>
              <a:rPr lang="ru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LDA_svd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79AED58-2A87-E0E9-953A-700E15789EC2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Assessment of biochemical similarity</a:t>
            </a:r>
            <a:endParaRPr b="1" dirty="0"/>
          </a:p>
        </p:txBody>
      </p:sp>
      <p:pic>
        <p:nvPicPr>
          <p:cNvPr id="226" name="Google Shape;22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5"/>
          <p:cNvPicPr preferRelativeResize="0"/>
          <p:nvPr/>
        </p:nvPicPr>
        <p:blipFill rotWithShape="1">
          <a:blip r:embed="rId4">
            <a:alphaModFix/>
          </a:blip>
          <a:srcRect t="47646" r="54586" b="17560"/>
          <a:stretch/>
        </p:blipFill>
        <p:spPr>
          <a:xfrm>
            <a:off x="2038750" y="1031250"/>
            <a:ext cx="4945601" cy="3733799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13</a:t>
            </a:fld>
            <a:endParaRPr/>
          </a:p>
        </p:txBody>
      </p:sp>
      <p:sp>
        <p:nvSpPr>
          <p:cNvPr id="230" name="Google Shape;230;p25"/>
          <p:cNvSpPr txBox="1"/>
          <p:nvPr/>
        </p:nvSpPr>
        <p:spPr>
          <a:xfrm>
            <a:off x="2038750" y="4765050"/>
            <a:ext cx="5254800" cy="39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compactness of the L-Arginine group in clustering with</a:t>
            </a:r>
            <a:r>
              <a:rPr lang="ru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LDA_svd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495125" y="1478525"/>
            <a:ext cx="3918300" cy="2540100"/>
          </a:xfrm>
          <a:prstGeom prst="ellipse">
            <a:avLst/>
          </a:prstGeom>
          <a:noFill/>
          <a:ln w="2857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5"/>
          <p:cNvSpPr txBox="1"/>
          <p:nvPr/>
        </p:nvSpPr>
        <p:spPr>
          <a:xfrm>
            <a:off x="5412588" y="3915525"/>
            <a:ext cx="114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latin typeface="Roboto"/>
                <a:ea typeface="Roboto"/>
                <a:cs typeface="Roboto"/>
                <a:sym typeface="Roboto"/>
              </a:rPr>
              <a:t>L-Arginine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3" name="Google Shape;233;p25"/>
          <p:cNvCxnSpPr>
            <a:stCxn id="232" idx="1"/>
          </p:cNvCxnSpPr>
          <p:nvPr/>
        </p:nvCxnSpPr>
        <p:spPr>
          <a:xfrm rot="10800000">
            <a:off x="4430688" y="2921325"/>
            <a:ext cx="981900" cy="11943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30FD534-9D63-1937-39F1-AA2015858638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Molecular docking</a:t>
            </a:r>
            <a:endParaRPr lang="ru-RU" b="1" dirty="0"/>
          </a:p>
        </p:txBody>
      </p:sp>
      <p:sp>
        <p:nvSpPr>
          <p:cNvPr id="239" name="Google Shape;239;p26"/>
          <p:cNvSpPr txBox="1">
            <a:spLocks noGrp="1"/>
          </p:cNvSpPr>
          <p:nvPr>
            <p:ph type="body" idx="4294967295"/>
          </p:nvPr>
        </p:nvSpPr>
        <p:spPr>
          <a:xfrm>
            <a:off x="4801325" y="1080625"/>
            <a:ext cx="4045200" cy="3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 dirty="0"/>
              <a:t>Structure files</a:t>
            </a:r>
            <a:r>
              <a:rPr lang="ru" b="1" dirty="0"/>
              <a:t>:</a:t>
            </a:r>
            <a:br>
              <a:rPr lang="ru" b="1" dirty="0"/>
            </a:br>
            <a:r>
              <a:rPr lang="ru" dirty="0"/>
              <a:t>AlphaFold pdb</a:t>
            </a:r>
            <a:br>
              <a:rPr lang="ru" dirty="0"/>
            </a:br>
            <a:r>
              <a:rPr lang="ru" dirty="0"/>
              <a:t>PubChem 3Dsdf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 dirty="0"/>
              <a:t>Finding a Linking Site</a:t>
            </a:r>
            <a:r>
              <a:rPr lang="ru" b="1" dirty="0"/>
              <a:t>: </a:t>
            </a:r>
            <a:br>
              <a:rPr lang="ru" dirty="0"/>
            </a:br>
            <a:r>
              <a:rPr lang="ru" dirty="0">
                <a:solidFill>
                  <a:schemeClr val="dk2"/>
                </a:solidFill>
              </a:rPr>
              <a:t>AutoGrid</a:t>
            </a:r>
            <a:br>
              <a:rPr lang="ru" dirty="0"/>
            </a:br>
            <a:r>
              <a:rPr lang="ru" dirty="0"/>
              <a:t>AutoDock Vina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 dirty="0"/>
              <a:t>Docking all 3,250 molecules </a:t>
            </a:r>
            <a:r>
              <a:rPr lang="ru" b="1" dirty="0"/>
              <a:t>:</a:t>
            </a:r>
            <a:r>
              <a:rPr lang="ru" dirty="0"/>
              <a:t> </a:t>
            </a:r>
            <a:br>
              <a:rPr lang="ru" dirty="0"/>
            </a:br>
            <a:r>
              <a:rPr lang="ru" dirty="0"/>
              <a:t>Smina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 dirty="0"/>
              <a:t>Result:</a:t>
            </a:r>
            <a:r>
              <a:rPr lang="en-US" dirty="0"/>
              <a:t> communication energy is added to the dataset</a:t>
            </a:r>
            <a:endParaRPr dirty="0"/>
          </a:p>
        </p:txBody>
      </p:sp>
      <p:pic>
        <p:nvPicPr>
          <p:cNvPr id="240" name="Google Shape;2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425" y="1206975"/>
            <a:ext cx="4198750" cy="2789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43" name="Google Shape;243;p2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14</a:t>
            </a:fld>
            <a:endParaRPr/>
          </a:p>
        </p:txBody>
      </p:sp>
      <p:sp>
        <p:nvSpPr>
          <p:cNvPr id="244" name="Google Shape;244;p26"/>
          <p:cNvSpPr txBox="1"/>
          <p:nvPr/>
        </p:nvSpPr>
        <p:spPr>
          <a:xfrm>
            <a:off x="277425" y="3996175"/>
            <a:ext cx="5334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Docking mechanism</a:t>
            </a:r>
            <a:br>
              <a:rPr lang="ru" sz="1200" dirty="0">
                <a:latin typeface="Roboto"/>
                <a:ea typeface="Roboto"/>
                <a:cs typeface="Roboto"/>
                <a:sym typeface="Roboto"/>
              </a:rPr>
            </a:br>
            <a:r>
              <a:rPr lang="ru" sz="1200" dirty="0">
                <a:latin typeface="Roboto"/>
                <a:ea typeface="Roboto"/>
                <a:cs typeface="Roboto"/>
                <a:sym typeface="Roboto"/>
              </a:rPr>
              <a:t>wikiwand.com/ru/Молекулярный_докинг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0D472B2-64EB-160F-3D1F-771B55A1EFB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7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Scoring: mechanism</a:t>
            </a:r>
            <a:endParaRPr b="1" dirty="0"/>
          </a:p>
        </p:txBody>
      </p:sp>
      <p:pic>
        <p:nvPicPr>
          <p:cNvPr id="250" name="Google Shape;2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7"/>
          <p:cNvSpPr txBox="1">
            <a:spLocks noGrp="1"/>
          </p:cNvSpPr>
          <p:nvPr>
            <p:ph type="body" idx="4294967295"/>
          </p:nvPr>
        </p:nvSpPr>
        <p:spPr>
          <a:xfrm>
            <a:off x="761275" y="996625"/>
            <a:ext cx="4565400" cy="3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dirty="0"/>
              <a:t>"Molecular weight" dataset column</a:t>
            </a:r>
            <a:br>
              <a:rPr lang="ru-RU" sz="1500" dirty="0"/>
            </a:br>
            <a:r>
              <a:rPr lang="en-US" sz="1500" dirty="0"/>
              <a:t>Molecules with values: 30, 40, 340</a:t>
            </a:r>
            <a:endParaRPr lang="ru-RU"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dirty="0"/>
              <a:t>Apply a </a:t>
            </a:r>
            <a:r>
              <a:rPr lang="en-US" sz="1500" b="1" dirty="0"/>
              <a:t>linear preference function</a:t>
            </a:r>
            <a:r>
              <a:rPr lang="ru" sz="1500" b="1" dirty="0"/>
              <a:t>:</a:t>
            </a:r>
            <a:endParaRPr sz="1500" b="1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ru" sz="1500" dirty="0"/>
              <a:t>30 = 0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ru" sz="1500" dirty="0"/>
              <a:t>40 = 0,03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ru" sz="1500" dirty="0"/>
              <a:t>340 = 1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b="1" dirty="0"/>
              <a:t>Importance</a:t>
            </a:r>
            <a:r>
              <a:rPr lang="ru" sz="1500" dirty="0"/>
              <a:t> 8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dirty="0"/>
              <a:t>Final </a:t>
            </a:r>
            <a:r>
              <a:rPr lang="en-US" sz="1500" b="1" dirty="0"/>
              <a:t>score</a:t>
            </a:r>
            <a:r>
              <a:rPr lang="ru" sz="1500" dirty="0"/>
              <a:t>: </a:t>
            </a:r>
            <a:endParaRPr sz="1500" b="1" dirty="0">
              <a:solidFill>
                <a:schemeClr val="dk2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AutoNum type="arabicParenR"/>
            </a:pPr>
            <a:r>
              <a:rPr lang="ru" sz="1500" dirty="0">
                <a:solidFill>
                  <a:schemeClr val="dk2"/>
                </a:solidFill>
              </a:rPr>
              <a:t>0</a:t>
            </a:r>
            <a:endParaRPr sz="1500" dirty="0">
              <a:solidFill>
                <a:schemeClr val="dk2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AutoNum type="arabicParenR"/>
            </a:pPr>
            <a:r>
              <a:rPr lang="ru" sz="1500" dirty="0">
                <a:solidFill>
                  <a:schemeClr val="dk2"/>
                </a:solidFill>
              </a:rPr>
              <a:t>0,03</a:t>
            </a:r>
            <a:endParaRPr sz="1500" dirty="0">
              <a:solidFill>
                <a:schemeClr val="dk2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ru" sz="1500" dirty="0">
                <a:solidFill>
                  <a:schemeClr val="dk2"/>
                </a:solidFill>
              </a:rPr>
              <a:t>1</a:t>
            </a:r>
            <a:endParaRPr sz="1500" dirty="0"/>
          </a:p>
        </p:txBody>
      </p:sp>
      <p:sp>
        <p:nvSpPr>
          <p:cNvPr id="253" name="Google Shape;253;p2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15</a:t>
            </a:fld>
            <a:endParaRPr/>
          </a:p>
        </p:txBody>
      </p:sp>
      <p:pic>
        <p:nvPicPr>
          <p:cNvPr id="254" name="Google Shape;2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7100" y="1163350"/>
            <a:ext cx="3000001" cy="344872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55" name="Google Shape;255;p27"/>
          <p:cNvSpPr txBox="1"/>
          <p:nvPr/>
        </p:nvSpPr>
        <p:spPr>
          <a:xfrm>
            <a:off x="5425113" y="4615375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Examples of preference functions</a:t>
            </a:r>
            <a:r>
              <a:rPr lang="ru" sz="1200" dirty="0">
                <a:latin typeface="Roboto"/>
                <a:ea typeface="Roboto"/>
                <a:cs typeface="Roboto"/>
                <a:sym typeface="Roboto"/>
              </a:rPr>
              <a:t>,</a:t>
            </a:r>
            <a:br>
              <a:rPr lang="ru" sz="1200" dirty="0">
                <a:latin typeface="Roboto"/>
                <a:ea typeface="Roboto"/>
                <a:cs typeface="Roboto"/>
                <a:sym typeface="Roboto"/>
              </a:rPr>
            </a:br>
            <a:r>
              <a:rPr lang="ru" sz="1200" dirty="0">
                <a:latin typeface="Roboto"/>
                <a:ea typeface="Roboto"/>
                <a:cs typeface="Roboto"/>
                <a:sym typeface="Roboto"/>
              </a:rPr>
              <a:t>doi.org/10.2174/138161212799436430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6A51C7A-2789-F307-51EE-DB40F252A8D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Scoring: application</a:t>
            </a:r>
            <a:endParaRPr b="1" dirty="0"/>
          </a:p>
        </p:txBody>
      </p:sp>
      <p:pic>
        <p:nvPicPr>
          <p:cNvPr id="261" name="Google Shape;2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8"/>
          <p:cNvSpPr txBox="1">
            <a:spLocks noGrp="1"/>
          </p:cNvSpPr>
          <p:nvPr>
            <p:ph type="body" idx="4294967295"/>
          </p:nvPr>
        </p:nvSpPr>
        <p:spPr>
          <a:xfrm>
            <a:off x="761275" y="1163350"/>
            <a:ext cx="5523900" cy="3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b="1" dirty="0"/>
              <a:t>Final dataset </a:t>
            </a:r>
            <a:r>
              <a:rPr lang="en-US" sz="1600" dirty="0"/>
              <a:t>of 3,250 molecules with the following columns and their importance in scoring</a:t>
            </a:r>
            <a:r>
              <a:rPr lang="ru" sz="1600" dirty="0"/>
              <a:t>:</a:t>
            </a:r>
            <a:endParaRPr sz="1600" dirty="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4285F4"/>
              </a:buClr>
              <a:buSzPts val="1600"/>
              <a:buChar char="●"/>
            </a:pPr>
            <a:r>
              <a:rPr lang="ru" sz="1600" b="1" dirty="0">
                <a:solidFill>
                  <a:schemeClr val="dk2"/>
                </a:solidFill>
              </a:rPr>
              <a:t>10</a:t>
            </a:r>
            <a:r>
              <a:rPr lang="ru" sz="1600" dirty="0">
                <a:solidFill>
                  <a:schemeClr val="dk2"/>
                </a:solidFill>
              </a:rPr>
              <a:t>: </a:t>
            </a:r>
            <a:r>
              <a:rPr lang="en-US" sz="1600" dirty="0">
                <a:solidFill>
                  <a:schemeClr val="dk2"/>
                </a:solidFill>
              </a:rPr>
              <a:t>maximum clinical trial phase 4 (step)</a:t>
            </a:r>
            <a:endParaRPr lang="ru-RU" sz="1600" dirty="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-RU" sz="1600" b="1" dirty="0">
                <a:solidFill>
                  <a:schemeClr val="dk2"/>
                </a:solidFill>
              </a:rPr>
              <a:t>8</a:t>
            </a:r>
            <a:r>
              <a:rPr lang="ru-RU" sz="1600" dirty="0">
                <a:solidFill>
                  <a:schemeClr val="dk2"/>
                </a:solidFill>
              </a:rPr>
              <a:t>: </a:t>
            </a:r>
            <a:r>
              <a:rPr lang="en-US" sz="1600" dirty="0">
                <a:solidFill>
                  <a:schemeClr val="dk2"/>
                </a:solidFill>
              </a:rPr>
              <a:t>compliance with Lipinski's rule (step)</a:t>
            </a:r>
            <a:endParaRPr lang="ru-RU" sz="1600" b="1" dirty="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 dirty="0">
                <a:solidFill>
                  <a:schemeClr val="dk2"/>
                </a:solidFill>
              </a:rPr>
              <a:t>6</a:t>
            </a:r>
            <a:r>
              <a:rPr lang="ru" sz="1600" dirty="0">
                <a:solidFill>
                  <a:schemeClr val="dk2"/>
                </a:solidFill>
              </a:rPr>
              <a:t>: </a:t>
            </a:r>
            <a:r>
              <a:rPr lang="en-US" sz="1600" dirty="0">
                <a:solidFill>
                  <a:schemeClr val="dk2"/>
                </a:solidFill>
              </a:rPr>
              <a:t>docking, average free energy of the system</a:t>
            </a:r>
            <a:r>
              <a:rPr lang="ru" sz="1600" dirty="0">
                <a:solidFill>
                  <a:schemeClr val="dk2"/>
                </a:solidFill>
              </a:rPr>
              <a:t> (log)</a:t>
            </a:r>
            <a:endParaRPr sz="1600" dirty="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 dirty="0">
                <a:solidFill>
                  <a:schemeClr val="dk2"/>
                </a:solidFill>
              </a:rPr>
              <a:t>6</a:t>
            </a:r>
            <a:r>
              <a:rPr lang="ru" sz="1600" dirty="0">
                <a:solidFill>
                  <a:schemeClr val="dk2"/>
                </a:solidFill>
              </a:rPr>
              <a:t>: </a:t>
            </a:r>
            <a:r>
              <a:rPr lang="en-US" sz="1600" dirty="0">
                <a:solidFill>
                  <a:schemeClr val="dk2"/>
                </a:solidFill>
              </a:rPr>
              <a:t>docking</a:t>
            </a:r>
            <a:r>
              <a:rPr lang="ru" sz="1600" dirty="0">
                <a:solidFill>
                  <a:schemeClr val="dk2"/>
                </a:solidFill>
              </a:rPr>
              <a:t>, </a:t>
            </a:r>
            <a:r>
              <a:rPr lang="en-US" sz="1600" dirty="0">
                <a:solidFill>
                  <a:schemeClr val="dk2"/>
                </a:solidFill>
              </a:rPr>
              <a:t>average superiority (linear)</a:t>
            </a:r>
            <a:endParaRPr sz="1600" dirty="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 dirty="0">
                <a:solidFill>
                  <a:schemeClr val="dk2"/>
                </a:solidFill>
              </a:rPr>
              <a:t>6-4</a:t>
            </a:r>
            <a:r>
              <a:rPr lang="ru" sz="1600" dirty="0">
                <a:solidFill>
                  <a:schemeClr val="dk2"/>
                </a:solidFill>
              </a:rPr>
              <a:t>: </a:t>
            </a:r>
            <a:r>
              <a:rPr lang="en-US" sz="1600" dirty="0">
                <a:solidFill>
                  <a:schemeClr val="dk2"/>
                </a:solidFill>
              </a:rPr>
              <a:t>structural similarity (triangular)</a:t>
            </a:r>
            <a:endParaRPr sz="1600" dirty="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 dirty="0">
                <a:solidFill>
                  <a:schemeClr val="dk2"/>
                </a:solidFill>
              </a:rPr>
              <a:t>6-4:</a:t>
            </a:r>
            <a:r>
              <a:rPr lang="ru" sz="1600" dirty="0">
                <a:solidFill>
                  <a:schemeClr val="dk2"/>
                </a:solidFill>
              </a:rPr>
              <a:t> </a:t>
            </a:r>
            <a:r>
              <a:rPr lang="en-US" sz="1600" dirty="0">
                <a:solidFill>
                  <a:schemeClr val="dk2"/>
                </a:solidFill>
              </a:rPr>
              <a:t>biochemical similarity (linear)</a:t>
            </a:r>
            <a:endParaRPr sz="1600" dirty="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 dirty="0">
                <a:solidFill>
                  <a:schemeClr val="dk2"/>
                </a:solidFill>
              </a:rPr>
              <a:t>2</a:t>
            </a:r>
            <a:r>
              <a:rPr lang="ru" sz="1600" dirty="0">
                <a:solidFill>
                  <a:schemeClr val="dk2"/>
                </a:solidFill>
              </a:rPr>
              <a:t>: </a:t>
            </a:r>
            <a:r>
              <a:rPr lang="en-US" sz="1600" dirty="0">
                <a:solidFill>
                  <a:schemeClr val="dk2"/>
                </a:solidFill>
              </a:rPr>
              <a:t>number of gene records (linear)</a:t>
            </a:r>
            <a:endParaRPr sz="1600" dirty="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 dirty="0">
                <a:solidFill>
                  <a:schemeClr val="dk2"/>
                </a:solidFill>
              </a:rPr>
              <a:t>2</a:t>
            </a:r>
            <a:r>
              <a:rPr lang="ru" sz="1600" dirty="0">
                <a:solidFill>
                  <a:schemeClr val="dk2"/>
                </a:solidFill>
              </a:rPr>
              <a:t>: </a:t>
            </a:r>
            <a:r>
              <a:rPr lang="en-US" sz="1600" dirty="0">
                <a:solidFill>
                  <a:schemeClr val="dk2"/>
                </a:solidFill>
              </a:rPr>
              <a:t>number of protein records (linear)</a:t>
            </a:r>
            <a:endParaRPr sz="1600" b="1" dirty="0"/>
          </a:p>
        </p:txBody>
      </p:sp>
      <p:sp>
        <p:nvSpPr>
          <p:cNvPr id="264" name="Google Shape;264;p2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16</a:t>
            </a:fld>
            <a:endParaRPr/>
          </a:p>
        </p:txBody>
      </p:sp>
      <p:pic>
        <p:nvPicPr>
          <p:cNvPr id="265" name="Google Shape;26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6350" y="3192000"/>
            <a:ext cx="1382126" cy="138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AF50DB6C-1C59-F818-BD1F-19F13F90628C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Service demonstration</a:t>
            </a:r>
            <a:endParaRPr b="1" dirty="0"/>
          </a:p>
        </p:txBody>
      </p:sp>
      <p:pic>
        <p:nvPicPr>
          <p:cNvPr id="261" name="Google Shape;2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8"/>
          <p:cNvSpPr txBox="1">
            <a:spLocks noGrp="1"/>
          </p:cNvSpPr>
          <p:nvPr>
            <p:ph type="body" idx="4294967295"/>
          </p:nvPr>
        </p:nvSpPr>
        <p:spPr>
          <a:xfrm>
            <a:off x="761275" y="1163350"/>
            <a:ext cx="5523900" cy="3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 b="1"/>
              <a:t>Итоговый датасет </a:t>
            </a:r>
            <a:r>
              <a:rPr lang="ru" sz="1600"/>
              <a:t>3250 молекул со следующими колонками и их важность в скоринге:</a:t>
            </a:r>
            <a:endParaRPr sz="160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4285F4"/>
              </a:buClr>
              <a:buSzPts val="1600"/>
              <a:buChar char="●"/>
            </a:pPr>
            <a:r>
              <a:rPr lang="ru" sz="1600" b="1">
                <a:solidFill>
                  <a:schemeClr val="dk2"/>
                </a:solidFill>
              </a:rPr>
              <a:t>10</a:t>
            </a:r>
            <a:r>
              <a:rPr lang="ru" sz="1600">
                <a:solidFill>
                  <a:schemeClr val="dk2"/>
                </a:solidFill>
              </a:rPr>
              <a:t>: максимальная фаза клинических </a:t>
            </a:r>
            <a:br>
              <a:rPr lang="ru" sz="1600">
                <a:solidFill>
                  <a:schemeClr val="dk2"/>
                </a:solidFill>
              </a:rPr>
            </a:br>
            <a:r>
              <a:rPr lang="ru" sz="1600">
                <a:solidFill>
                  <a:schemeClr val="dk2"/>
                </a:solidFill>
              </a:rPr>
              <a:t>испытаний 4 (ступенчатая)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>
                <a:solidFill>
                  <a:schemeClr val="dk2"/>
                </a:solidFill>
              </a:rPr>
              <a:t>8</a:t>
            </a:r>
            <a:r>
              <a:rPr lang="ru" sz="1600">
                <a:solidFill>
                  <a:schemeClr val="dk2"/>
                </a:solidFill>
              </a:rPr>
              <a:t>: соответствие правилу Липински (ступенчатая)</a:t>
            </a:r>
            <a:endParaRPr sz="1600" b="1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 i="1">
                <a:solidFill>
                  <a:schemeClr val="dk2"/>
                </a:solidFill>
              </a:rPr>
              <a:t>6</a:t>
            </a:r>
            <a:r>
              <a:rPr lang="ru" sz="1600" i="1">
                <a:solidFill>
                  <a:schemeClr val="dk2"/>
                </a:solidFill>
              </a:rPr>
              <a:t>: докинг, ср. св.энергия системы (log)</a:t>
            </a:r>
            <a:endParaRPr sz="1600" i="1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 i="1">
                <a:solidFill>
                  <a:schemeClr val="dk2"/>
                </a:solidFill>
              </a:rPr>
              <a:t>6</a:t>
            </a:r>
            <a:r>
              <a:rPr lang="ru" sz="1600" i="1">
                <a:solidFill>
                  <a:schemeClr val="dk2"/>
                </a:solidFill>
              </a:rPr>
              <a:t>: докинг, среднее превосходство (</a:t>
            </a:r>
            <a:r>
              <a:rPr lang="ru" sz="1600">
                <a:solidFill>
                  <a:schemeClr val="dk2"/>
                </a:solidFill>
              </a:rPr>
              <a:t>линейная</a:t>
            </a:r>
            <a:r>
              <a:rPr lang="ru" sz="1600" i="1">
                <a:solidFill>
                  <a:schemeClr val="dk2"/>
                </a:solidFill>
              </a:rPr>
              <a:t>)</a:t>
            </a:r>
            <a:endParaRPr sz="1600" i="1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>
                <a:solidFill>
                  <a:schemeClr val="dk2"/>
                </a:solidFill>
              </a:rPr>
              <a:t>6-4</a:t>
            </a:r>
            <a:r>
              <a:rPr lang="ru" sz="1600">
                <a:solidFill>
                  <a:schemeClr val="dk2"/>
                </a:solidFill>
              </a:rPr>
              <a:t>: структурное подобие (треугольная)</a:t>
            </a:r>
            <a:endParaRPr sz="1600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>
                <a:solidFill>
                  <a:schemeClr val="dk2"/>
                </a:solidFill>
              </a:rPr>
              <a:t>6-4:</a:t>
            </a:r>
            <a:r>
              <a:rPr lang="ru" sz="1600">
                <a:solidFill>
                  <a:schemeClr val="dk2"/>
                </a:solidFill>
              </a:rPr>
              <a:t> биохимическое подобие (линейная)</a:t>
            </a:r>
            <a:endParaRPr sz="1600" i="1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 i="1">
                <a:solidFill>
                  <a:schemeClr val="dk2"/>
                </a:solidFill>
              </a:rPr>
              <a:t>2</a:t>
            </a:r>
            <a:r>
              <a:rPr lang="ru" sz="1600" i="1">
                <a:solidFill>
                  <a:schemeClr val="dk2"/>
                </a:solidFill>
              </a:rPr>
              <a:t>: количество записей о генах (линейная)</a:t>
            </a:r>
            <a:endParaRPr sz="1600" i="1">
              <a:solidFill>
                <a:schemeClr val="dk2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ru" sz="1600" b="1" i="1">
                <a:solidFill>
                  <a:schemeClr val="dk2"/>
                </a:solidFill>
              </a:rPr>
              <a:t>2</a:t>
            </a:r>
            <a:r>
              <a:rPr lang="ru" sz="1600" i="1">
                <a:solidFill>
                  <a:schemeClr val="dk2"/>
                </a:solidFill>
              </a:rPr>
              <a:t>: количество записей о белках (линейная)</a:t>
            </a:r>
            <a:endParaRPr sz="1600" b="1"/>
          </a:p>
        </p:txBody>
      </p:sp>
      <p:sp>
        <p:nvSpPr>
          <p:cNvPr id="264" name="Google Shape;264;p2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17</a:t>
            </a:fld>
            <a:endParaRPr/>
          </a:p>
        </p:txBody>
      </p:sp>
      <p:pic>
        <p:nvPicPr>
          <p:cNvPr id="265" name="Google Shape;26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6350" y="3192000"/>
            <a:ext cx="1382126" cy="1382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C07D5A5-09FD-BFFC-B734-F677960D29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53465"/>
            <a:ext cx="9144000" cy="4424362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9A89007-68F6-BE6C-5DFD-E4EFF6D3458F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7889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Results: additional candidates</a:t>
            </a:r>
            <a:endParaRPr b="1" dirty="0"/>
          </a:p>
        </p:txBody>
      </p:sp>
      <p:pic>
        <p:nvPicPr>
          <p:cNvPr id="277" name="Google Shape;2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0"/>
          <p:cNvSpPr txBox="1">
            <a:spLocks noGrp="1"/>
          </p:cNvSpPr>
          <p:nvPr>
            <p:ph type="body" idx="4294967295"/>
          </p:nvPr>
        </p:nvSpPr>
        <p:spPr>
          <a:xfrm>
            <a:off x="460950" y="978601"/>
            <a:ext cx="52191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3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None/>
            </a:pPr>
            <a:r>
              <a:rPr lang="en-US" b="1" dirty="0">
                <a:sym typeface="Arial"/>
              </a:rPr>
              <a:t>By effect on genes: </a:t>
            </a:r>
            <a:endParaRPr b="1" dirty="0">
              <a:sym typeface="Arial"/>
            </a:endParaRPr>
          </a:p>
        </p:txBody>
      </p:sp>
      <p:graphicFrame>
        <p:nvGraphicFramePr>
          <p:cNvPr id="280" name="Google Shape;280;p30"/>
          <p:cNvGraphicFramePr/>
          <p:nvPr>
            <p:extLst>
              <p:ext uri="{D42A27DB-BD31-4B8C-83A1-F6EECF244321}">
                <p14:modId xmlns:p14="http://schemas.microsoft.com/office/powerpoint/2010/main" val="1349826660"/>
              </p:ext>
            </p:extLst>
          </p:nvPr>
        </p:nvGraphicFramePr>
        <p:xfrm>
          <a:off x="460950" y="1656075"/>
          <a:ext cx="3951125" cy="2799352"/>
        </p:xfrm>
        <a:graphic>
          <a:graphicData uri="http://schemas.openxmlformats.org/drawingml/2006/table">
            <a:tbl>
              <a:tblPr>
                <a:noFill/>
                <a:tableStyleId>{59DCAA43-360A-407A-8FA2-11C5AAB61316}</a:tableStyleId>
              </a:tblPr>
              <a:tblGrid>
                <a:gridCol w="778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0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9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6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6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DrugBank Id</a:t>
                      </a:r>
                      <a:endParaRPr sz="8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Name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Anna’s genes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 genes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Stage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4"/>
                        </a:rPr>
                        <a:t>DB00091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Cyclosporine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DCXR, HMOX1, LHPP, PC, PLA2G4A, SLC27A3, TMEM192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52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5"/>
                        </a:rPr>
                        <a:t>DB00313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Valproic acid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DPY19L1, FBN1, GTPBP1, SLC27A3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46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6"/>
                        </a:rPr>
                        <a:t>DB02546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Vorinostat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ARSB, FBN1, PC, SLC27A3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7"/>
                        </a:rPr>
                        <a:t>DB11132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Silicon dioxide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LHPP, PLA2G4A, SUN2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42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8"/>
                        </a:rPr>
                        <a:t>DB00755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Tretinoin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FBN1, HMOX1, PC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37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9"/>
                        </a:rPr>
                        <a:t>DB00316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Acetaminophen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ARSB, HMOX1, SLC27A3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34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10"/>
                        </a:rPr>
                        <a:t>DB03843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Formaldehyde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ARSB, DCXR, DPY19L1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81" name="Google Shape;281;p30"/>
          <p:cNvSpPr txBox="1"/>
          <p:nvPr/>
        </p:nvSpPr>
        <p:spPr>
          <a:xfrm>
            <a:off x="5143600" y="1035525"/>
            <a:ext cx="3464100" cy="810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8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By protein inhibition:</a:t>
            </a:r>
            <a:r>
              <a:rPr lang="ru" sz="18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82" name="Google Shape;282;p30"/>
          <p:cNvGraphicFramePr/>
          <p:nvPr>
            <p:extLst>
              <p:ext uri="{D42A27DB-BD31-4B8C-83A1-F6EECF244321}">
                <p14:modId xmlns:p14="http://schemas.microsoft.com/office/powerpoint/2010/main" val="3108078876"/>
              </p:ext>
            </p:extLst>
          </p:nvPr>
        </p:nvGraphicFramePr>
        <p:xfrm>
          <a:off x="5151200" y="1665050"/>
          <a:ext cx="3029325" cy="1900260"/>
        </p:xfrm>
        <a:graphic>
          <a:graphicData uri="http://schemas.openxmlformats.org/drawingml/2006/table">
            <a:tbl>
              <a:tblPr>
                <a:noFill/>
                <a:tableStyleId>{59DCAA43-360A-407A-8FA2-11C5AAB61316}</a:tableStyleId>
              </a:tblPr>
              <a:tblGrid>
                <a:gridCol w="726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1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3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8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DrugBank Id</a:t>
                      </a:r>
                      <a:endParaRPr sz="8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Name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All proteins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Stage</a:t>
                      </a:r>
                      <a:endParaRPr sz="800" b="1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11"/>
                        </a:rPr>
                        <a:t>DB12010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Fostamatinib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25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12"/>
                        </a:rPr>
                        <a:t>DB00945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Acetylsalicylic acid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13"/>
                        </a:rPr>
                        <a:t>DB01017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Minocycline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14"/>
                        </a:rPr>
                        <a:t>DB00273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Topiramate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uFill>
                            <a:noFill/>
                          </a:uFill>
                          <a:latin typeface="Calibri"/>
                          <a:ea typeface="Calibri"/>
                          <a:cs typeface="Calibri"/>
                          <a:sym typeface="Calibri"/>
                          <a:hlinkClick r:id="rId15"/>
                        </a:rPr>
                        <a:t>DB00131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Adenosine phosphate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 sz="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800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Approved</a:t>
                      </a:r>
                      <a:endParaRPr sz="800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83" name="Google Shape;283;p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18</a:t>
            </a:fld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F1F56C3-4EEB-C489-B63D-7968A7BCE3A5}"/>
              </a:ext>
            </a:extLst>
          </p:cNvPr>
          <p:cNvPicPr>
            <a:picLocks noChangeAspect="1"/>
          </p:cNvPicPr>
          <p:nvPr/>
        </p:nvPicPr>
        <p:blipFill>
          <a:blip r:embed="rId16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Results: top candidates</a:t>
            </a:r>
            <a:endParaRPr b="1" dirty="0"/>
          </a:p>
        </p:txBody>
      </p:sp>
      <p:pic>
        <p:nvPicPr>
          <p:cNvPr id="289" name="Google Shape;2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91" name="Google Shape;291;p31"/>
          <p:cNvGraphicFramePr/>
          <p:nvPr>
            <p:extLst>
              <p:ext uri="{D42A27DB-BD31-4B8C-83A1-F6EECF244321}">
                <p14:modId xmlns:p14="http://schemas.microsoft.com/office/powerpoint/2010/main" val="2764531989"/>
              </p:ext>
            </p:extLst>
          </p:nvPr>
        </p:nvGraphicFramePr>
        <p:xfrm>
          <a:off x="106238" y="856175"/>
          <a:ext cx="8988975" cy="4216926"/>
        </p:xfrm>
        <a:graphic>
          <a:graphicData uri="http://schemas.openxmlformats.org/drawingml/2006/table">
            <a:tbl>
              <a:tblPr>
                <a:noFill/>
                <a:tableStyleId>{59DCAA43-360A-407A-8FA2-11C5AAB61316}</a:tableStyleId>
              </a:tblPr>
              <a:tblGrid>
                <a:gridCol w="359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2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6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83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0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27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3180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435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23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47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3503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Score</a:t>
                      </a:r>
                      <a:endParaRPr sz="7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Name</a:t>
                      </a:r>
                      <a:endParaRPr sz="7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CID</a:t>
                      </a:r>
                      <a:endParaRPr sz="7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DrugBank Id</a:t>
                      </a:r>
                      <a:endParaRPr sz="7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Like</a:t>
                      </a:r>
                      <a:endParaRPr sz="7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Source</a:t>
                      </a:r>
                      <a:endParaRPr sz="7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Suppresses genes</a:t>
                      </a:r>
                      <a:endParaRPr sz="7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Suppresses proteins</a:t>
                      </a:r>
                      <a:endParaRPr sz="7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Similarity: structural</a:t>
                      </a:r>
                      <a:endParaRPr sz="7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Similarity: </a:t>
                      </a:r>
                      <a:r>
                        <a:rPr lang="en-US" sz="700" b="1" dirty="0" err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biochem</a:t>
                      </a:r>
                      <a:endParaRPr sz="7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Docking</a:t>
                      </a:r>
                      <a:endParaRPr sz="700" b="1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8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0,8207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Lovastatin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4"/>
                        </a:rPr>
                        <a:t>53232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5"/>
                        </a:rPr>
                        <a:t>DB00227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Simvastatin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6"/>
                        </a:rPr>
                        <a:t>doi.org/10.1016/j.jtcvs.2019.10.081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TLR4,HMG-CoA Reductase (HMGCR)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0.9240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0.9979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1,0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29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0,7900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Curcumin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7"/>
                        </a:rPr>
                        <a:t>969516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8"/>
                        </a:rPr>
                        <a:t>DB11672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Caffeic Acid Phenethyl Ester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9"/>
                        </a:rPr>
                        <a:t>doi.org/10.3389/fphar.2020.00826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PTGS2,RELA,AKT1,AKT2,IL1B,GSTP1,CTNNB1,NOTCH1,FN1,IGF1,IGF2,IL18,TNFRSF10B,STAT3,TNF,IL6,PPARG,VDR,ABCC5,CBR1,GSTP1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Nuclear factor NF-kappa-B p100 subunit,Nuclear factor NF-kappa-B p105 subunit,Transcription factor p65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0.6140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0.8985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1,0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29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0,7759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Ornithine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10"/>
                        </a:rPr>
                        <a:t>6262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11"/>
                        </a:rPr>
                        <a:t>DB00129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l-Arginine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12"/>
                        </a:rPr>
                        <a:t>doi.org/10.1016/j.atherosclerosis.2020.02.024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OAT,OTC,ARG1,OAZ1,SLC7A1,SLC7A2,SLC25A2,ARG2,SLC25A15,GATM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Fibrillin-1,ADAMTS Like 4 / ADAMTSL4 ,Basigin (BSG),Xanthine Oxidase,Nitric oxide synthase,brain,Nitric oxide synthase,inducible,Nitric oxide synthase,endothelial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0.7245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0.9833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1,0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8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0,7673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Masoprocol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13"/>
                        </a:rPr>
                        <a:t>71398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14"/>
                        </a:rPr>
                        <a:t>DB00179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Caffeic Acid Phenethyl Ester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9"/>
                        </a:rPr>
                        <a:t>doi.org/10.3389/fphar.2020.00826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Nuclear factor NF-kappa-B p100 subunit,Nuclear factor NF-kappa-B p105 subunit,Transcription factor p65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0.5455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0.8340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1,0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29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0,7579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L-Glutamine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15"/>
                        </a:rPr>
                        <a:t>5961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16"/>
                        </a:rPr>
                        <a:t>DB00130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l-Arginine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12"/>
                        </a:rPr>
                        <a:t>doi.org/10.1016/j.atherosclerosis.2020.02.024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CTPS1,PPAT,GLUL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Fibrillin-1,ADAMTS Like 4 / ADAMTSL4 ,Basigin (BSG),Xanthine Oxidase,Nitric oxide synthase,brain,Nitric oxide synthase,inducible,Nitric oxide synthase,endothelial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0.6250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0.9708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1,0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8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0,7567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Bezafibrate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17"/>
                        </a:rPr>
                        <a:t>39042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18"/>
                        </a:rPr>
                        <a:t>DB01393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Caffeic Acid Phenethyl Ester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9"/>
                        </a:rPr>
                        <a:t>doi.org/10.3389/fphar.2020.00826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PPARG,APOA1,APOB,CRP,IGF1,SPP1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Nuclear factor NF-kappa-B p100 subunit,Nuclear factor NF-kappa-B p105 subunit,Transcription factor p65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0.4732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0.8179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1,0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89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0,7498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Azlocillin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19"/>
                        </a:rPr>
                        <a:t>6479523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uFill>
                            <a:noFill/>
                          </a:uFill>
                          <a:latin typeface="Roboto"/>
                          <a:ea typeface="Roboto"/>
                          <a:cs typeface="Roboto"/>
                          <a:sym typeface="Roboto"/>
                          <a:hlinkClick r:id="rId20"/>
                        </a:rPr>
                        <a:t>DB01061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LY3039478 (Crenigacestat)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Anna’s unpublished article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pbpA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Presenilin-1,nicastrin,APH-1A (Gamma-secretase subunit APH-1A),APH-1B (Gamma-secretase subunit),PEN-2 (presenilin enhancer 2),Basigin (BSG)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0.5246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0.8219</a:t>
                      </a:r>
                      <a:endParaRPr sz="7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7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0,7</a:t>
                      </a:r>
                      <a:endParaRPr sz="7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92" name="Google Shape;292;p3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19</a:t>
            </a:fld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56EFD71-9183-A071-5751-8ED91F2EC481}"/>
              </a:ext>
            </a:extLst>
          </p:cNvPr>
          <p:cNvPicPr>
            <a:picLocks noChangeAspect="1"/>
          </p:cNvPicPr>
          <p:nvPr/>
        </p:nvPicPr>
        <p:blipFill>
          <a:blip r:embed="rId21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Terminology</a:t>
            </a:r>
            <a:endParaRPr b="1" dirty="0"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</a:t>
            </a:fld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1416725" y="2388525"/>
            <a:ext cx="1570200" cy="7560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Proteins (targets)</a:t>
            </a:r>
            <a:endParaRPr sz="17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1416725" y="1026950"/>
            <a:ext cx="1570200" cy="4464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Disease</a:t>
            </a:r>
            <a:endParaRPr dirty="0"/>
          </a:p>
        </p:txBody>
      </p:sp>
      <p:sp>
        <p:nvSpPr>
          <p:cNvPr id="81" name="Google Shape;81;p14"/>
          <p:cNvSpPr/>
          <p:nvPr/>
        </p:nvSpPr>
        <p:spPr>
          <a:xfrm>
            <a:off x="1416725" y="4019550"/>
            <a:ext cx="1570200" cy="4464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00" dirty="0">
                <a:solidFill>
                  <a:schemeClr val="dk2"/>
                </a:solidFill>
                <a:latin typeface="Roboto"/>
                <a:ea typeface="Roboto"/>
                <a:sym typeface="Roboto"/>
              </a:rPr>
              <a:t>Genes</a:t>
            </a:r>
            <a:endParaRPr dirty="0"/>
          </a:p>
        </p:txBody>
      </p:sp>
      <p:sp>
        <p:nvSpPr>
          <p:cNvPr id="82" name="Google Shape;82;p14"/>
          <p:cNvSpPr/>
          <p:nvPr/>
        </p:nvSpPr>
        <p:spPr>
          <a:xfrm>
            <a:off x="6424175" y="2314875"/>
            <a:ext cx="1570200" cy="8742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7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Molecules (ligands)</a:t>
            </a:r>
            <a:endParaRPr sz="17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3" name="Google Shape;83;p14"/>
          <p:cNvCxnSpPr>
            <a:stCxn id="79" idx="0"/>
            <a:endCxn id="80" idx="2"/>
          </p:cNvCxnSpPr>
          <p:nvPr/>
        </p:nvCxnSpPr>
        <p:spPr>
          <a:xfrm rot="10800000">
            <a:off x="2201825" y="1473225"/>
            <a:ext cx="0" cy="915300"/>
          </a:xfrm>
          <a:prstGeom prst="straightConnector1">
            <a:avLst/>
          </a:prstGeom>
          <a:noFill/>
          <a:ln w="952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4" name="Google Shape;84;p14"/>
          <p:cNvCxnSpPr>
            <a:stCxn id="82" idx="1"/>
            <a:endCxn id="79" idx="3"/>
          </p:cNvCxnSpPr>
          <p:nvPr/>
        </p:nvCxnSpPr>
        <p:spPr>
          <a:xfrm flipH="1">
            <a:off x="2987075" y="2751975"/>
            <a:ext cx="3437100" cy="14700"/>
          </a:xfrm>
          <a:prstGeom prst="straightConnector1">
            <a:avLst/>
          </a:prstGeom>
          <a:noFill/>
          <a:ln w="952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" name="Google Shape;85;p14"/>
          <p:cNvSpPr txBox="1"/>
          <p:nvPr/>
        </p:nvSpPr>
        <p:spPr>
          <a:xfrm>
            <a:off x="2201825" y="1540900"/>
            <a:ext cx="2496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participate in the development of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4"/>
          <p:cNvSpPr txBox="1"/>
          <p:nvPr/>
        </p:nvSpPr>
        <p:spPr>
          <a:xfrm>
            <a:off x="2201825" y="3295950"/>
            <a:ext cx="24969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are 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product of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4"/>
          <p:cNvSpPr txBox="1"/>
          <p:nvPr/>
        </p:nvSpPr>
        <p:spPr>
          <a:xfrm>
            <a:off x="3618850" y="2370975"/>
            <a:ext cx="239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suppress/activate</a:t>
            </a:r>
          </a:p>
        </p:txBody>
      </p:sp>
      <p:sp>
        <p:nvSpPr>
          <p:cNvPr id="88" name="Google Shape;88;p14"/>
          <p:cNvSpPr txBox="1"/>
          <p:nvPr/>
        </p:nvSpPr>
        <p:spPr>
          <a:xfrm>
            <a:off x="3466450" y="2675775"/>
            <a:ext cx="23901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linkage modeling </a:t>
            </a:r>
            <a:br>
              <a:rPr lang="en-US" dirty="0">
                <a:latin typeface="Roboto"/>
                <a:ea typeface="Roboto"/>
                <a:cs typeface="Roboto"/>
                <a:sym typeface="Roboto"/>
              </a:rPr>
            </a:b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b="1" dirty="0">
                <a:latin typeface="Roboto"/>
                <a:ea typeface="Roboto"/>
                <a:cs typeface="Roboto"/>
                <a:sym typeface="Roboto"/>
              </a:rPr>
              <a:t>docking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)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" name="Google Shape;89;p14"/>
          <p:cNvCxnSpPr>
            <a:stCxn id="79" idx="2"/>
            <a:endCxn id="81" idx="0"/>
          </p:cNvCxnSpPr>
          <p:nvPr/>
        </p:nvCxnSpPr>
        <p:spPr>
          <a:xfrm>
            <a:off x="2201825" y="3144525"/>
            <a:ext cx="0" cy="875100"/>
          </a:xfrm>
          <a:prstGeom prst="straightConnector1">
            <a:avLst/>
          </a:prstGeom>
          <a:noFill/>
          <a:ln w="952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" name="Google Shape;90;p14"/>
          <p:cNvSpPr txBox="1"/>
          <p:nvPr/>
        </p:nvSpPr>
        <p:spPr>
          <a:xfrm>
            <a:off x="6424175" y="3500175"/>
            <a:ext cx="2390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many properties and ligands - scoring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6645E8A-13E0-F1A1-A4BF-FD787A68DD7E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7727109" y="-17875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Results: one of the best</a:t>
            </a:r>
            <a:endParaRPr b="1" dirty="0"/>
          </a:p>
        </p:txBody>
      </p:sp>
      <p:pic>
        <p:nvPicPr>
          <p:cNvPr id="298" name="Google Shape;2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32"/>
          <p:cNvSpPr txBox="1"/>
          <p:nvPr/>
        </p:nvSpPr>
        <p:spPr>
          <a:xfrm>
            <a:off x="261925" y="1050125"/>
            <a:ext cx="5893500" cy="4093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Caffeic Acid Phenethyl Ester</a:t>
            </a:r>
            <a:r>
              <a:rPr lang="ru" sz="16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" sz="1600" dirty="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CID108042</a:t>
            </a:r>
            <a:endParaRPr sz="16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Suppresses</a:t>
            </a:r>
            <a:r>
              <a:rPr lang="en-US" sz="16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osteogenic differentiation</a:t>
            </a:r>
            <a:r>
              <a:rPr lang="ru" sz="16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" sz="1600" dirty="0">
                <a:solidFill>
                  <a:srgbClr val="4285F4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doi.org/10.3389/fphar.2020.00826</a:t>
            </a:r>
            <a:endParaRPr sz="16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Inhibits </a:t>
            </a:r>
            <a:r>
              <a:rPr lang="en-US" sz="16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the Nuclear factor NF-kappa-B </a:t>
            </a:r>
            <a:br>
              <a:rPr lang="en-US" sz="16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complex, which consists of:</a:t>
            </a:r>
            <a:endParaRPr lang="ru-RU" sz="16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Char char="●"/>
            </a:pPr>
            <a:r>
              <a:rPr lang="en-US" sz="16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Nuclear factor NF-kappa-B p100 subunit	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Char char="●"/>
            </a:pPr>
            <a:r>
              <a:rPr lang="ru" sz="16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Nuclear factor NF-kappa-B p105 subunit	</a:t>
            </a:r>
            <a:endParaRPr sz="16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Char char="●"/>
            </a:pPr>
            <a:r>
              <a:rPr lang="ru" sz="16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Transcription factor p65</a:t>
            </a:r>
            <a:endParaRPr sz="16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In pathway</a:t>
            </a:r>
            <a:r>
              <a:rPr lang="ru" sz="16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" sz="16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AKT/NF-κB/NLRP3 Inflammasome</a:t>
            </a:r>
            <a:endParaRPr sz="16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Clinical trials:</a:t>
            </a:r>
            <a:r>
              <a:rPr lang="en-US" sz="16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none</a:t>
            </a:r>
            <a:endParaRPr sz="16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1" name="Google Shape;301;p32"/>
          <p:cNvPicPr preferRelativeResize="0"/>
          <p:nvPr/>
        </p:nvPicPr>
        <p:blipFill rotWithShape="1">
          <a:blip r:embed="rId6">
            <a:alphaModFix/>
          </a:blip>
          <a:srcRect l="22882" t="25471" r="21279" b="18386"/>
          <a:stretch/>
        </p:blipFill>
        <p:spPr>
          <a:xfrm rot="3935148">
            <a:off x="5451141" y="1785161"/>
            <a:ext cx="3660695" cy="2070328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20</a:t>
            </a:fld>
            <a:endParaRPr/>
          </a:p>
        </p:txBody>
      </p:sp>
      <p:sp>
        <p:nvSpPr>
          <p:cNvPr id="303" name="Google Shape;303;p32"/>
          <p:cNvSpPr txBox="1"/>
          <p:nvPr/>
        </p:nvSpPr>
        <p:spPr>
          <a:xfrm>
            <a:off x="6487850" y="4445436"/>
            <a:ext cx="258439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3D </a:t>
            </a: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structure</a:t>
            </a:r>
            <a:r>
              <a:rPr lang="ru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CAPE,</a:t>
            </a: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PubChem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5699125-65D3-11C3-4A20-B0DE4C0F60FE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Results: one of the best</a:t>
            </a:r>
            <a:endParaRPr b="1" dirty="0"/>
          </a:p>
        </p:txBody>
      </p:sp>
      <p:sp>
        <p:nvSpPr>
          <p:cNvPr id="309" name="Google Shape;309;p33"/>
          <p:cNvSpPr txBox="1"/>
          <p:nvPr/>
        </p:nvSpPr>
        <p:spPr>
          <a:xfrm>
            <a:off x="4928075" y="4312200"/>
            <a:ext cx="4315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Docking</a:t>
            </a:r>
            <a:r>
              <a:rPr lang="ru" sz="12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Nuclear factor NF-kappa-B p105 subunit,</a:t>
            </a:r>
            <a:endParaRPr sz="12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lt2"/>
                </a:solidFill>
                <a:highlight>
                  <a:srgbClr val="00FFFF"/>
                </a:highlight>
                <a:latin typeface="Roboto"/>
                <a:ea typeface="Roboto"/>
                <a:cs typeface="Roboto"/>
                <a:sym typeface="Roboto"/>
              </a:rPr>
              <a:t>CAPE</a:t>
            </a:r>
            <a:r>
              <a:rPr lang="ru" sz="12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-9 </a:t>
            </a:r>
            <a:r>
              <a:rPr lang="ru" sz="12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vs </a:t>
            </a:r>
            <a:r>
              <a:rPr lang="ru" sz="1200" dirty="0">
                <a:solidFill>
                  <a:schemeClr val="lt2"/>
                </a:solidFill>
                <a:highlight>
                  <a:srgbClr val="00FF00"/>
                </a:highlight>
                <a:latin typeface="Roboto"/>
                <a:ea typeface="Roboto"/>
                <a:cs typeface="Roboto"/>
                <a:sym typeface="Roboto"/>
              </a:rPr>
              <a:t>Curcumin</a:t>
            </a:r>
            <a:r>
              <a:rPr lang="ru" sz="1200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 -9.5 kcal/mol</a:t>
            </a:r>
            <a:endParaRPr sz="1200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0" name="Google Shape;31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8077" y="791050"/>
            <a:ext cx="3969372" cy="3521151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3"/>
          <p:cNvSpPr txBox="1">
            <a:spLocks noGrp="1"/>
          </p:cNvSpPr>
          <p:nvPr>
            <p:ph type="body" idx="4294967295"/>
          </p:nvPr>
        </p:nvSpPr>
        <p:spPr>
          <a:xfrm>
            <a:off x="98250" y="721700"/>
            <a:ext cx="4711800" cy="43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 dirty="0"/>
              <a:t>Curcumin</a:t>
            </a:r>
            <a:endParaRPr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Similar to </a:t>
            </a:r>
            <a:r>
              <a:rPr lang="en-US" b="1" dirty="0"/>
              <a:t>caffeic acid phenethyl ester</a:t>
            </a:r>
            <a:r>
              <a:rPr lang="en-US" dirty="0"/>
              <a:t>, which inhibits osteogenic differentiation</a:t>
            </a:r>
            <a:r>
              <a:rPr lang="ru" dirty="0"/>
              <a:t>: </a:t>
            </a:r>
            <a:r>
              <a:rPr lang="ru" dirty="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doi.org/10.3389/fphar.2020.00826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 dirty="0"/>
              <a:t>Place</a:t>
            </a:r>
            <a:r>
              <a:rPr lang="ru" dirty="0"/>
              <a:t>: 2, </a:t>
            </a:r>
            <a:r>
              <a:rPr lang="en-US" b="1" dirty="0"/>
              <a:t>score</a:t>
            </a:r>
            <a:r>
              <a:rPr lang="ru" dirty="0"/>
              <a:t>: 0.79 </a:t>
            </a:r>
            <a:br>
              <a:rPr lang="ru" dirty="0"/>
            </a:br>
            <a:r>
              <a:rPr lang="en-US" dirty="0"/>
              <a:t>Structural similarity</a:t>
            </a:r>
            <a:r>
              <a:rPr lang="ru" dirty="0"/>
              <a:t>: 0.61</a:t>
            </a:r>
            <a:br>
              <a:rPr lang="ru" dirty="0"/>
            </a:br>
            <a:r>
              <a:rPr lang="en-US" dirty="0"/>
              <a:t>Biochemical similarities</a:t>
            </a:r>
            <a:r>
              <a:rPr lang="ru" dirty="0"/>
              <a:t>: 0.89</a:t>
            </a:r>
            <a:br>
              <a:rPr lang="ru" dirty="0"/>
            </a:br>
            <a:r>
              <a:rPr lang="en-US" dirty="0">
                <a:solidFill>
                  <a:schemeClr val="dk2"/>
                </a:solidFill>
              </a:rPr>
              <a:t>Average free energy of the system </a:t>
            </a:r>
            <a:r>
              <a:rPr lang="ru" dirty="0">
                <a:solidFill>
                  <a:schemeClr val="dk2"/>
                </a:solidFill>
              </a:rPr>
              <a:t>: -9.56 kcal/mol</a:t>
            </a:r>
            <a:br>
              <a:rPr lang="ru" dirty="0"/>
            </a:br>
            <a:r>
              <a:rPr lang="en-US" dirty="0"/>
              <a:t>Docking score</a:t>
            </a:r>
            <a:r>
              <a:rPr lang="ru" dirty="0"/>
              <a:t>: 1.0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 dirty="0"/>
              <a:t>Binds</a:t>
            </a:r>
            <a:r>
              <a:rPr lang="en-US" dirty="0"/>
              <a:t> as well as or better to all proteins in the Nuclear factor NF-kappa-B </a:t>
            </a:r>
            <a:r>
              <a:rPr lang="en-US" b="1" dirty="0"/>
              <a:t>complex</a:t>
            </a:r>
            <a:r>
              <a:rPr lang="en-US" dirty="0"/>
              <a:t> </a:t>
            </a:r>
            <a:r>
              <a:rPr lang="ru" dirty="0"/>
              <a:t>-&gt; </a:t>
            </a:r>
            <a:r>
              <a:rPr lang="en-US" dirty="0"/>
              <a:t>potentially </a:t>
            </a:r>
            <a:r>
              <a:rPr lang="en-US" b="1" dirty="0"/>
              <a:t>suppresses</a:t>
            </a:r>
            <a:r>
              <a:rPr lang="en-US" dirty="0"/>
              <a:t> osteogenic differentiation and disease development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 dirty="0"/>
              <a:t>Already used for:</a:t>
            </a:r>
            <a:r>
              <a:rPr lang="en-US" dirty="0"/>
              <a:t> chronic schizophrenia, type 2 diabetes, periodontitis, etc.</a:t>
            </a:r>
            <a:endParaRPr dirty="0"/>
          </a:p>
        </p:txBody>
      </p:sp>
      <p:sp>
        <p:nvSpPr>
          <p:cNvPr id="312" name="Google Shape;312;p3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21</a:t>
            </a:fld>
            <a:endParaRPr/>
          </a:p>
        </p:txBody>
      </p:sp>
      <p:pic>
        <p:nvPicPr>
          <p:cNvPr id="2" name="Google Shape;329;p35">
            <a:extLst>
              <a:ext uri="{FF2B5EF4-FFF2-40B4-BE49-F238E27FC236}">
                <a16:creationId xmlns:a16="http://schemas.microsoft.com/office/drawing/2014/main" id="{DAE0A4BB-6B0C-FBB6-1C91-49E1B9E7B70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899817A-1FCC-2D34-C310-620E3FE5A64B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</a:blip>
          <a:stretch>
            <a:fillRect/>
          </a:stretch>
        </p:blipFill>
        <p:spPr>
          <a:xfrm>
            <a:off x="7727109" y="-10840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Conclusions</a:t>
            </a:r>
            <a:endParaRPr b="1" dirty="0"/>
          </a:p>
        </p:txBody>
      </p:sp>
      <p:sp>
        <p:nvSpPr>
          <p:cNvPr id="318" name="Google Shape;318;p34"/>
          <p:cNvSpPr txBox="1">
            <a:spLocks noGrp="1"/>
          </p:cNvSpPr>
          <p:nvPr>
            <p:ph type="body" idx="4294967295"/>
          </p:nvPr>
        </p:nvSpPr>
        <p:spPr>
          <a:xfrm>
            <a:off x="460950" y="946650"/>
            <a:ext cx="7501500" cy="41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08610" algn="l" rtl="0">
              <a:spcBef>
                <a:spcPts val="12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400" b="1" dirty="0"/>
              <a:t>After validation by biologists, the top 20 candidates can be tested in the lab.</a:t>
            </a:r>
          </a:p>
          <a:p>
            <a:pPr marL="457200" lvl="0" indent="-308610" algn="l" rtl="0">
              <a:spcBef>
                <a:spcPts val="12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400" b="1" dirty="0"/>
              <a:t>The approach of using combined data and their final scoring is efficient. </a:t>
            </a:r>
          </a:p>
          <a:p>
            <a:pPr marL="457200" lvl="0" indent="-308610" algn="l" rtl="0">
              <a:spcBef>
                <a:spcPts val="12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400" b="1" dirty="0"/>
              <a:t>The developed Scoring service works without errors and provides complete and convenient functionality for drug development. </a:t>
            </a:r>
          </a:p>
          <a:p>
            <a:pPr marL="457200" lvl="0" indent="-308610" algn="l" rtl="0">
              <a:spcBef>
                <a:spcPts val="12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400" b="1" dirty="0"/>
              <a:t>For greater accuracy it is worth: </a:t>
            </a:r>
            <a:r>
              <a:rPr lang="en-US" sz="1400" dirty="0"/>
              <a:t>on the best candidates do more resource docking (moving + parameters), with additional targeting/multitargeting, and using real structures (not </a:t>
            </a:r>
            <a:r>
              <a:rPr lang="en-US" sz="1400" dirty="0" err="1"/>
              <a:t>AlphaFold</a:t>
            </a:r>
            <a:r>
              <a:rPr lang="en-US" sz="1400" dirty="0"/>
              <a:t>).</a:t>
            </a:r>
          </a:p>
          <a:p>
            <a:pPr marL="457200" lvl="0" indent="-308610" algn="l" rtl="0">
              <a:spcBef>
                <a:spcPts val="12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400" b="1" dirty="0"/>
              <a:t>Structural similarity: </a:t>
            </a:r>
            <a:r>
              <a:rPr lang="en-US" sz="1400" dirty="0"/>
              <a:t>the Dice and </a:t>
            </a:r>
            <a:r>
              <a:rPr lang="en-US" sz="1400" dirty="0" err="1"/>
              <a:t>Taminoto</a:t>
            </a:r>
            <a:r>
              <a:rPr lang="en-US" sz="1400" dirty="0"/>
              <a:t> metrics do not give different results on a 10% dataset sample, but Dice is supported by more methods. For fingerprinting, it is better to use all possible methods and combine results.</a:t>
            </a:r>
          </a:p>
          <a:p>
            <a:pPr marL="457200" lvl="0" indent="-308610" algn="l" rtl="0">
              <a:spcBef>
                <a:spcPts val="12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400" b="1" dirty="0"/>
              <a:t>Biochemical similarity: </a:t>
            </a:r>
            <a:r>
              <a:rPr lang="en-US" sz="1400" dirty="0"/>
              <a:t>PCA method for clustering does not work representatively, better to use LDA_SVD, </a:t>
            </a:r>
            <a:r>
              <a:rPr lang="en-US" sz="1400" dirty="0" err="1"/>
              <a:t>TruncatedSVD</a:t>
            </a:r>
            <a:r>
              <a:rPr lang="en-US" sz="1400" dirty="0"/>
              <a:t> or a combination of them.</a:t>
            </a:r>
          </a:p>
          <a:p>
            <a:pPr marL="457200" lvl="0" indent="-308610" algn="l" rtl="0">
              <a:spcBef>
                <a:spcPts val="12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400" b="1" dirty="0"/>
              <a:t>Docking: </a:t>
            </a:r>
            <a:r>
              <a:rPr lang="en-US" sz="1400" dirty="0"/>
              <a:t>Virtual screening by docking gives controversial results - use with other methods.</a:t>
            </a:r>
          </a:p>
          <a:p>
            <a:pPr marL="457200" lvl="0" indent="-308610" algn="l" rtl="0">
              <a:spcBef>
                <a:spcPts val="12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1400" dirty="0"/>
              <a:t>Searching for drugs by genes and targeting gives good results - worth expanding datasets with other databases and performing detailed analysis.</a:t>
            </a:r>
            <a:endParaRPr sz="1400" dirty="0"/>
          </a:p>
        </p:txBody>
      </p:sp>
      <p:pic>
        <p:nvPicPr>
          <p:cNvPr id="319" name="Google Shape;31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5825" y="3586775"/>
            <a:ext cx="1556724" cy="155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22</a:t>
            </a:fld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4E4E3D3-9B03-D495-90C5-A574E41BFFFE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Thank you for your attention</a:t>
            </a:r>
            <a:endParaRPr b="1" dirty="0"/>
          </a:p>
        </p:txBody>
      </p:sp>
      <p:sp>
        <p:nvSpPr>
          <p:cNvPr id="328" name="Google Shape;328;p35"/>
          <p:cNvSpPr txBox="1">
            <a:spLocks noGrp="1"/>
          </p:cNvSpPr>
          <p:nvPr>
            <p:ph type="body" idx="4294967295"/>
          </p:nvPr>
        </p:nvSpPr>
        <p:spPr>
          <a:xfrm>
            <a:off x="1540025" y="1869275"/>
            <a:ext cx="3924900" cy="21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uFill>
                  <a:noFill/>
                </a:uFill>
              </a:rPr>
              <a:t>Code in the repository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uFill>
                  <a:noFill/>
                </a:uFill>
              </a:rPr>
              <a:t>Datasets</a:t>
            </a:r>
            <a:r>
              <a:rPr lang="ru" dirty="0"/>
              <a:t> </a:t>
            </a:r>
            <a:r>
              <a:rPr lang="en-US" dirty="0"/>
              <a:t>on</a:t>
            </a:r>
            <a:r>
              <a:rPr lang="ru" dirty="0"/>
              <a:t> Google Sheets</a:t>
            </a:r>
            <a:endParaRPr dirty="0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900" dirty="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pustoshilov.dv@phystech.edu</a:t>
            </a:r>
            <a:endParaRPr sz="1900" dirty="0"/>
          </a:p>
          <a:p>
            <a:pPr marL="0" lvl="0" indent="0" algn="l" rtl="0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 dirty="0"/>
              <a:t>tg: </a:t>
            </a:r>
            <a:r>
              <a:rPr lang="ru" sz="1900" dirty="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@pustoshilov_d</a:t>
            </a:r>
            <a:endParaRPr sz="1900" dirty="0"/>
          </a:p>
          <a:p>
            <a:pPr marL="0" lvl="0" indent="0" algn="l" rtl="0">
              <a:lnSpc>
                <a:spcPct val="105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ru" sz="1900" dirty="0"/>
              <a:t>+7 (910) 59-071-83</a:t>
            </a:r>
            <a:endParaRPr sz="1900" dirty="0"/>
          </a:p>
        </p:txBody>
      </p:sp>
      <p:pic>
        <p:nvPicPr>
          <p:cNvPr id="329" name="Google Shape;32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06529" y="1322050"/>
            <a:ext cx="2524625" cy="2893225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23</a:t>
            </a:fld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7519DC9-876E-7608-C4DA-52906506B768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</a:blip>
          <a:stretch>
            <a:fillRect/>
          </a:stretch>
        </p:blipFill>
        <p:spPr>
          <a:xfrm>
            <a:off x="7727109" y="-10840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Optional: docking</a:t>
            </a:r>
            <a:endParaRPr b="1" dirty="0"/>
          </a:p>
        </p:txBody>
      </p:sp>
      <p:sp>
        <p:nvSpPr>
          <p:cNvPr id="338" name="Google Shape;338;p36"/>
          <p:cNvSpPr txBox="1">
            <a:spLocks noGrp="1"/>
          </p:cNvSpPr>
          <p:nvPr>
            <p:ph type="body" idx="4294967295"/>
          </p:nvPr>
        </p:nvSpPr>
        <p:spPr>
          <a:xfrm>
            <a:off x="460950" y="1035525"/>
            <a:ext cx="5219100" cy="3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 dirty="0"/>
              <a:t>Data</a:t>
            </a:r>
            <a:r>
              <a:rPr lang="ru" b="1" dirty="0"/>
              <a:t>: </a:t>
            </a:r>
            <a:r>
              <a:rPr lang="ru" dirty="0"/>
              <a:t>AlphaFold pdb, PubChem 3Dsdf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 dirty="0"/>
              <a:t>Conversion</a:t>
            </a:r>
            <a:r>
              <a:rPr lang="ru" b="1" dirty="0"/>
              <a:t>: </a:t>
            </a:r>
            <a:r>
              <a:rPr lang="ru" dirty="0"/>
              <a:t>OpenBabel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 dirty="0"/>
              <a:t>Finding a Linking Site</a:t>
            </a:r>
            <a:r>
              <a:rPr lang="ru" b="1" dirty="0"/>
              <a:t>: </a:t>
            </a:r>
            <a:br>
              <a:rPr lang="ru" dirty="0"/>
            </a:br>
            <a:r>
              <a:rPr lang="ru" dirty="0"/>
              <a:t>AutoDock Vina</a:t>
            </a:r>
            <a:br>
              <a:rPr lang="ru" dirty="0"/>
            </a:br>
            <a:r>
              <a:rPr lang="ru" dirty="0"/>
              <a:t>AutoGrid</a:t>
            </a:r>
            <a:br>
              <a:rPr lang="ru" dirty="0"/>
            </a:br>
            <a:r>
              <a:rPr lang="ru" dirty="0"/>
              <a:t>AutoDock forcefield</a:t>
            </a:r>
            <a:br>
              <a:rPr lang="ru" dirty="0"/>
            </a:br>
            <a:r>
              <a:rPr lang="ru" dirty="0"/>
              <a:t>exhaustiveness 8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 dirty="0"/>
              <a:t>Docking</a:t>
            </a:r>
            <a:r>
              <a:rPr lang="ru" b="1" dirty="0"/>
              <a:t>:</a:t>
            </a:r>
            <a:r>
              <a:rPr lang="ru" dirty="0"/>
              <a:t> </a:t>
            </a:r>
            <a:br>
              <a:rPr lang="ru" dirty="0"/>
            </a:br>
            <a:r>
              <a:rPr lang="en-US" dirty="0"/>
              <a:t>Cluster</a:t>
            </a:r>
            <a:r>
              <a:rPr lang="ru" dirty="0"/>
              <a:t> </a:t>
            </a:r>
            <a:r>
              <a:rPr lang="en-US" dirty="0"/>
              <a:t>of </a:t>
            </a:r>
            <a:r>
              <a:rPr lang="ru" dirty="0"/>
              <a:t>Quantori</a:t>
            </a:r>
            <a:br>
              <a:rPr lang="ru" dirty="0"/>
            </a:br>
            <a:r>
              <a:rPr lang="ru" dirty="0"/>
              <a:t>DockingFactory: Smina</a:t>
            </a:r>
            <a:br>
              <a:rPr lang="ru" dirty="0"/>
            </a:br>
            <a:r>
              <a:rPr lang="en-US" dirty="0"/>
              <a:t>minimalization</a:t>
            </a:r>
            <a:r>
              <a:rPr lang="ru" dirty="0"/>
              <a:t>, бокс +4Å</a:t>
            </a:r>
            <a:br>
              <a:rPr lang="ru" dirty="0"/>
            </a:br>
            <a:r>
              <a:rPr lang="ru" dirty="0"/>
              <a:t>exhaustiveness 5</a:t>
            </a:r>
            <a:br>
              <a:rPr lang="ru" dirty="0"/>
            </a:br>
            <a:endParaRPr dirty="0"/>
          </a:p>
        </p:txBody>
      </p:sp>
      <p:pic>
        <p:nvPicPr>
          <p:cNvPr id="339" name="Google Shape;3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5375" y="1389900"/>
            <a:ext cx="4198750" cy="2789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42" name="Google Shape;342;p3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24</a:t>
            </a:fld>
            <a:endParaRPr/>
          </a:p>
        </p:txBody>
      </p:sp>
      <p:sp>
        <p:nvSpPr>
          <p:cNvPr id="343" name="Google Shape;343;p36"/>
          <p:cNvSpPr txBox="1"/>
          <p:nvPr/>
        </p:nvSpPr>
        <p:spPr>
          <a:xfrm>
            <a:off x="4825375" y="4179100"/>
            <a:ext cx="5334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Docking mechanism</a:t>
            </a:r>
            <a:br>
              <a:rPr lang="ru" sz="1200" dirty="0">
                <a:latin typeface="Roboto"/>
                <a:ea typeface="Roboto"/>
                <a:cs typeface="Roboto"/>
                <a:sym typeface="Roboto"/>
              </a:rPr>
            </a:br>
            <a:r>
              <a:rPr lang="ru" sz="1200" dirty="0">
                <a:latin typeface="Roboto"/>
                <a:ea typeface="Roboto"/>
                <a:cs typeface="Roboto"/>
                <a:sym typeface="Roboto"/>
              </a:rPr>
              <a:t>wikiwand.com/ru/Молекулярный_докинг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3B25B9B9-D988-C5AC-E7D3-CD37E6FF71D5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Problem: calcifying aortic stenosis</a:t>
            </a:r>
            <a:endParaRPr b="1" dirty="0"/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8771" y="957975"/>
            <a:ext cx="4346080" cy="37376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99" name="Google Shape;99;p15"/>
          <p:cNvSpPr txBox="1"/>
          <p:nvPr/>
        </p:nvSpPr>
        <p:spPr>
          <a:xfrm>
            <a:off x="178325" y="1417873"/>
            <a:ext cx="3426900" cy="2173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US" sz="17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affects 1/100 of the population</a:t>
            </a:r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US" sz="17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surgical treatment</a:t>
            </a:r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US" sz="17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no therapy yet</a:t>
            </a:r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●"/>
            </a:pPr>
            <a:r>
              <a:rPr lang="en-US" sz="17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verified molecules</a:t>
            </a:r>
            <a:endParaRPr sz="17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3</a:t>
            </a:fld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4114800" y="4707775"/>
            <a:ext cx="4867421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Factors and stages of stenosis</a:t>
            </a:r>
            <a:r>
              <a:rPr lang="ru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doi.org/10.1093/eurheartj/ehab757 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8AC009-2FDA-7D11-5FC3-77C012E9A80F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Problem: Drug design</a:t>
            </a:r>
            <a:endParaRPr b="1" dirty="0"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9100" y="898800"/>
            <a:ext cx="4425576" cy="3749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>
            <a:spLocks noGrp="1"/>
          </p:cNvSpPr>
          <p:nvPr>
            <p:ph type="body" idx="4294967295"/>
          </p:nvPr>
        </p:nvSpPr>
        <p:spPr>
          <a:xfrm>
            <a:off x="98250" y="1379700"/>
            <a:ext cx="4000500" cy="3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-US" dirty="0">
                <a:solidFill>
                  <a:schemeClr val="dk2"/>
                </a:solidFill>
              </a:rPr>
              <a:t>Time frame: 10 years</a:t>
            </a:r>
          </a:p>
          <a:p>
            <a:pPr marL="45720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-US" dirty="0">
                <a:solidFill>
                  <a:schemeClr val="dk2"/>
                </a:solidFill>
              </a:rPr>
              <a:t>Financing: $100 million </a:t>
            </a:r>
          </a:p>
          <a:p>
            <a:pPr marL="45720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-US" dirty="0">
                <a:solidFill>
                  <a:schemeClr val="dk2"/>
                </a:solidFill>
              </a:rPr>
              <a:t>Risks of failure: 1/10 000</a:t>
            </a:r>
          </a:p>
          <a:p>
            <a:pPr marL="45720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-US" dirty="0">
                <a:solidFill>
                  <a:schemeClr val="dk2"/>
                </a:solidFill>
              </a:rPr>
              <a:t>Professional software</a:t>
            </a:r>
            <a:br>
              <a:rPr lang="ru" dirty="0">
                <a:solidFill>
                  <a:schemeClr val="dk2"/>
                </a:solidFill>
              </a:rPr>
            </a:br>
            <a:r>
              <a:rPr lang="ru" sz="1200" dirty="0">
                <a:solidFill>
                  <a:schemeClr val="dk2"/>
                </a:solidFill>
              </a:rPr>
              <a:t>(doi.org/10.1001%2Fjamainternmed.2017.3601)</a:t>
            </a:r>
            <a:endParaRPr sz="1200" dirty="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Repurposing lowers </a:t>
            </a:r>
            <a:br>
              <a:rPr lang="en-US" dirty="0">
                <a:solidFill>
                  <a:schemeClr val="dk2"/>
                </a:solidFill>
              </a:rPr>
            </a:br>
            <a:r>
              <a:rPr lang="en-US" dirty="0">
                <a:solidFill>
                  <a:schemeClr val="dk2"/>
                </a:solidFill>
              </a:rPr>
              <a:t>costs and risks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4</a:t>
            </a:fld>
            <a:endParaRPr/>
          </a:p>
        </p:txBody>
      </p:sp>
      <p:sp>
        <p:nvSpPr>
          <p:cNvPr id="112" name="Google Shape;112;p16"/>
          <p:cNvSpPr txBox="1"/>
          <p:nvPr/>
        </p:nvSpPr>
        <p:spPr>
          <a:xfrm>
            <a:off x="4179100" y="4648400"/>
            <a:ext cx="4492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Stages of drug design</a:t>
            </a:r>
            <a:br>
              <a:rPr lang="ru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" sz="10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quantori.atlassian.net/wiki/spaces/QK/pages/3030089792/Drug+design</a:t>
            </a:r>
            <a:endParaRPr sz="10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A3639C5-8369-978A-095D-AAF2D6E4DDE3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O</a:t>
            </a:r>
            <a:r>
              <a:rPr lang="en-US" sz="1800" b="1" dirty="0"/>
              <a:t>bject and purpose</a:t>
            </a:r>
            <a:endParaRPr b="1" dirty="0"/>
          </a:p>
        </p:txBody>
      </p:sp>
      <p:sp>
        <p:nvSpPr>
          <p:cNvPr id="118" name="Google Shape;118;p17"/>
          <p:cNvSpPr txBox="1">
            <a:spLocks noGrp="1"/>
          </p:cNvSpPr>
          <p:nvPr>
            <p:ph type="body" idx="4294967295"/>
          </p:nvPr>
        </p:nvSpPr>
        <p:spPr>
          <a:xfrm>
            <a:off x="460950" y="1035525"/>
            <a:ext cx="7304700" cy="36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 b="1" dirty="0"/>
              <a:t>The object</a:t>
            </a:r>
            <a:r>
              <a:rPr lang="en-US" sz="1700" dirty="0"/>
              <a:t> of the study is the process of osteogenic differentiation of valve interstitial cells in calcifying aortic stenosis.</a:t>
            </a: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US" sz="1700" dirty="0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 b="1" dirty="0"/>
              <a:t>The purpose </a:t>
            </a:r>
            <a:r>
              <a:rPr lang="en-US" sz="1700" dirty="0"/>
              <a:t>is to search for molecules that passed the fourth phase of clinical trials and potentially suppress osteogenic differentiation and select the most promising of them with the help of the developed Service.</a:t>
            </a:r>
            <a:endParaRPr sz="1700" dirty="0"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5</a:t>
            </a:fld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F53F5C6-AC86-7287-F63B-D7ECA1BD0CD4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Tasks</a:t>
            </a:r>
            <a:endParaRPr b="1" dirty="0"/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4294967295"/>
          </p:nvPr>
        </p:nvSpPr>
        <p:spPr>
          <a:xfrm>
            <a:off x="1349275" y="923200"/>
            <a:ext cx="7403700" cy="38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4327" algn="l" rtl="0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00000"/>
              <a:buChar char="●"/>
            </a:pPr>
            <a:r>
              <a:rPr lang="en-US" sz="1500" b="1" dirty="0"/>
              <a:t>Literature review </a:t>
            </a:r>
            <a:r>
              <a:rPr lang="en-US" sz="1500" dirty="0"/>
              <a:t>on the topics of calcifying aortic stenosis and drug design.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00000"/>
              <a:buChar char="●"/>
            </a:pPr>
            <a:r>
              <a:rPr lang="en-US" sz="1500" b="1" dirty="0"/>
              <a:t>Collection</a:t>
            </a:r>
            <a:r>
              <a:rPr lang="en-US" sz="1500" dirty="0"/>
              <a:t> of datasets of</a:t>
            </a:r>
          </a:p>
          <a:p>
            <a:pPr lvl="1" indent="-334327">
              <a:lnSpc>
                <a:spcPct val="120000"/>
              </a:lnSpc>
              <a:spcBef>
                <a:spcPts val="200"/>
              </a:spcBef>
              <a:buSzPct val="100000"/>
              <a:buChar char="●"/>
            </a:pPr>
            <a:r>
              <a:rPr lang="en-US" sz="1100" dirty="0"/>
              <a:t>verified molecules with experimentally confirmed inhibition of osteogenic differentiation</a:t>
            </a:r>
          </a:p>
          <a:p>
            <a:pPr lvl="1" indent="-334327">
              <a:lnSpc>
                <a:spcPct val="120000"/>
              </a:lnSpc>
              <a:spcBef>
                <a:spcPts val="200"/>
              </a:spcBef>
              <a:buSzPct val="100000"/>
              <a:buChar char="●"/>
            </a:pPr>
            <a:r>
              <a:rPr lang="en-US" sz="1100" dirty="0"/>
              <a:t>disease-associated proteins, genes, and their inhibitors. 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00000"/>
              <a:buChar char="●"/>
            </a:pPr>
            <a:r>
              <a:rPr lang="en-US" sz="1500" b="1" dirty="0"/>
              <a:t>Choice</a:t>
            </a:r>
            <a:r>
              <a:rPr lang="en-US" sz="1500" dirty="0"/>
              <a:t> of drug repurposing </a:t>
            </a:r>
            <a:r>
              <a:rPr lang="en-US" sz="1500" b="1" dirty="0"/>
              <a:t>approach</a:t>
            </a:r>
            <a:r>
              <a:rPr lang="en-US" sz="1500" dirty="0"/>
              <a:t>.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00000"/>
              <a:buChar char="●"/>
            </a:pPr>
            <a:r>
              <a:rPr lang="en-US" sz="1500" b="1" dirty="0"/>
              <a:t>Search</a:t>
            </a:r>
            <a:r>
              <a:rPr lang="en-US" sz="1500" dirty="0"/>
              <a:t> of molecules by structural similarity.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00000"/>
              <a:buChar char="●"/>
            </a:pPr>
            <a:r>
              <a:rPr lang="en-US" sz="1500" b="1" dirty="0"/>
              <a:t>Assessment</a:t>
            </a:r>
            <a:r>
              <a:rPr lang="en-US" sz="1500" dirty="0"/>
              <a:t> of biochemical similarity of molecules.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00000"/>
              <a:buChar char="●"/>
            </a:pPr>
            <a:r>
              <a:rPr lang="en-US" sz="1500" b="1" dirty="0"/>
              <a:t>Docking</a:t>
            </a:r>
            <a:r>
              <a:rPr lang="en-US" sz="1500" dirty="0"/>
              <a:t> of assembled molecules and their targeting tags.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00000"/>
              <a:buChar char="●"/>
            </a:pPr>
            <a:r>
              <a:rPr lang="en-US" sz="1500" dirty="0"/>
              <a:t>Multiparameter </a:t>
            </a:r>
            <a:r>
              <a:rPr lang="en-US" sz="1500" b="1" dirty="0"/>
              <a:t>optimization</a:t>
            </a:r>
            <a:r>
              <a:rPr lang="en-US" sz="1500" dirty="0"/>
              <a:t> (scoring)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00000"/>
              <a:buChar char="●"/>
            </a:pPr>
            <a:r>
              <a:rPr lang="en-US" sz="1500" dirty="0"/>
              <a:t>Analysis of the </a:t>
            </a:r>
            <a:r>
              <a:rPr lang="en-US" sz="1500" b="1" dirty="0"/>
              <a:t>best candidate</a:t>
            </a:r>
            <a:r>
              <a:rPr lang="en-US" sz="1500" dirty="0"/>
              <a:t>.</a:t>
            </a:r>
          </a:p>
          <a:p>
            <a:pPr marL="457200" lvl="0" indent="-334327" algn="l" rtl="0">
              <a:lnSpc>
                <a:spcPct val="120000"/>
              </a:lnSpc>
              <a:spcBef>
                <a:spcPts val="200"/>
              </a:spcBef>
              <a:spcAft>
                <a:spcPts val="0"/>
              </a:spcAft>
              <a:buSzPct val="100000"/>
              <a:buChar char="●"/>
            </a:pPr>
            <a:r>
              <a:rPr lang="en-US" sz="1500" dirty="0"/>
              <a:t>Optional: </a:t>
            </a:r>
            <a:r>
              <a:rPr lang="en-US" sz="1500" b="1" dirty="0"/>
              <a:t>development</a:t>
            </a:r>
            <a:r>
              <a:rPr lang="en-US" sz="1500" dirty="0"/>
              <a:t> of a scoring service.</a:t>
            </a:r>
            <a:endParaRPr lang="ru-RU" sz="1500" dirty="0"/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" name="Google Shape;130;p18"/>
          <p:cNvCxnSpPr/>
          <p:nvPr/>
        </p:nvCxnSpPr>
        <p:spPr>
          <a:xfrm flipH="1">
            <a:off x="1001575" y="1124950"/>
            <a:ext cx="5700" cy="3490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1" name="Google Shape;131;p1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6</a:t>
            </a:fld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D2A24AF-081B-9DBD-4F01-C024D19AE0CC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Literature analysis and dataset collection</a:t>
            </a:r>
            <a:endParaRPr b="1" dirty="0"/>
          </a:p>
        </p:txBody>
      </p:sp>
      <p:pic>
        <p:nvPicPr>
          <p:cNvPr id="137" name="Google Shape;1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7</a:t>
            </a:fld>
            <a:endParaRPr/>
          </a:p>
        </p:txBody>
      </p:sp>
      <p:sp>
        <p:nvSpPr>
          <p:cNvPr id="140" name="Google Shape;140;p19"/>
          <p:cNvSpPr txBox="1"/>
          <p:nvPr/>
        </p:nvSpPr>
        <p:spPr>
          <a:xfrm>
            <a:off x="5547652" y="2284750"/>
            <a:ext cx="2900400" cy="12887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5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201 </a:t>
            </a:r>
            <a:r>
              <a:rPr lang="en-US" sz="15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GENES</a:t>
            </a:r>
            <a:r>
              <a:rPr lang="ru" sz="15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         176 </a:t>
            </a:r>
            <a:r>
              <a:rPr lang="en-US" sz="15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PROTEINS</a:t>
            </a:r>
            <a:br>
              <a:rPr lang="ru" sz="15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involved in the development of the disease</a:t>
            </a:r>
            <a:endParaRPr sz="1500" b="1" dirty="0">
              <a:solidFill>
                <a:srgbClr val="1155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5547650" y="3395725"/>
            <a:ext cx="2900400" cy="1041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5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314 </a:t>
            </a:r>
            <a:r>
              <a:rPr lang="en-US" sz="15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MOLECULES</a:t>
            </a:r>
            <a:br>
              <a:rPr lang="ru" sz="15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of their inhibitory</a:t>
            </a:r>
            <a:r>
              <a:rPr lang="ru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" sz="1600" dirty="0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DrugBank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1053650" y="2284750"/>
            <a:ext cx="3138300" cy="180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5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27 </a:t>
            </a:r>
            <a:r>
              <a:rPr lang="en-US" sz="15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MOLECULES</a:t>
            </a:r>
            <a:br>
              <a:rPr lang="ru" sz="15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experimentally verified suppression of osteogenic differentiation</a:t>
            </a:r>
            <a:br>
              <a:rPr lang="ru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dirty="0">
              <a:solidFill>
                <a:schemeClr val="dk2"/>
              </a:solidFill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1721175" y="758163"/>
            <a:ext cx="5913300" cy="1394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21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134 </a:t>
            </a:r>
            <a:r>
              <a:rPr lang="en-US" sz="2100" b="1" dirty="0">
                <a:solidFill>
                  <a:srgbClr val="1155CC"/>
                </a:solidFill>
                <a:latin typeface="Roboto"/>
                <a:ea typeface="Roboto"/>
                <a:cs typeface="Roboto"/>
                <a:sym typeface="Roboto"/>
              </a:rPr>
              <a:t>ARTICLES</a:t>
            </a:r>
            <a:br>
              <a:rPr lang="ru" sz="3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«‎osteogenic differentiation </a:t>
            </a:r>
            <a:br>
              <a:rPr lang="ru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" sz="15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valve interstitial cells», PubMed</a:t>
            </a:r>
            <a:endParaRPr sz="15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1226325" y="4512475"/>
            <a:ext cx="6903000" cy="77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600" dirty="0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</a:rPr>
              <a:t>+ </a:t>
            </a:r>
            <a:r>
              <a:rPr lang="en-US" sz="1600" dirty="0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</a:rPr>
              <a:t>missing information</a:t>
            </a:r>
            <a:r>
              <a:rPr lang="ru" sz="1600" dirty="0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</a:rPr>
              <a:t>, </a:t>
            </a:r>
            <a:r>
              <a:rPr lang="ru" sz="1600" dirty="0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sym typeface="Robo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PubChem</a:t>
            </a:r>
            <a:r>
              <a:rPr lang="ru" sz="16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ru" sz="1600" dirty="0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UniProt</a:t>
            </a:r>
            <a:r>
              <a:rPr lang="ru" sz="16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ru" sz="1600" dirty="0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DrugBank</a:t>
            </a:r>
            <a:endParaRPr sz="16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5" name="Google Shape;145;p19"/>
          <p:cNvCxnSpPr>
            <a:stCxn id="143" idx="2"/>
            <a:endCxn id="142" idx="0"/>
          </p:cNvCxnSpPr>
          <p:nvPr/>
        </p:nvCxnSpPr>
        <p:spPr>
          <a:xfrm flipH="1">
            <a:off x="2622800" y="2153130"/>
            <a:ext cx="2055025" cy="13162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19"/>
          <p:cNvCxnSpPr>
            <a:stCxn id="143" idx="2"/>
          </p:cNvCxnSpPr>
          <p:nvPr/>
        </p:nvCxnSpPr>
        <p:spPr>
          <a:xfrm>
            <a:off x="4677825" y="2153130"/>
            <a:ext cx="1846200" cy="12993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19"/>
          <p:cNvCxnSpPr/>
          <p:nvPr/>
        </p:nvCxnSpPr>
        <p:spPr>
          <a:xfrm>
            <a:off x="5663059" y="3395725"/>
            <a:ext cx="0" cy="16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A294ECA-2EBC-5A9B-36A4-AA4502A94054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Choice of repurposing approach</a:t>
            </a:r>
            <a:endParaRPr b="1" dirty="0"/>
          </a:p>
        </p:txBody>
      </p:sp>
      <p:pic>
        <p:nvPicPr>
          <p:cNvPr id="153" name="Google Shape;1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7050" y="1488000"/>
            <a:ext cx="6657976" cy="2865450"/>
          </a:xfrm>
          <a:prstGeom prst="rect">
            <a:avLst/>
          </a:prstGeom>
          <a:noFill/>
          <a:ln>
            <a:noFill/>
          </a:ln>
          <a:effectLst>
            <a:outerShdw blurRad="57150" dist="19050" algn="bl" rotWithShape="0">
              <a:srgbClr val="000000">
                <a:alpha val="50000"/>
              </a:srgbClr>
            </a:outerShdw>
          </a:effectLst>
        </p:spPr>
      </p:pic>
      <p:sp>
        <p:nvSpPr>
          <p:cNvPr id="156" name="Google Shape;156;p20"/>
          <p:cNvSpPr txBox="1">
            <a:spLocks noGrp="1"/>
          </p:cNvSpPr>
          <p:nvPr>
            <p:ph type="body" idx="4294967295"/>
          </p:nvPr>
        </p:nvSpPr>
        <p:spPr>
          <a:xfrm>
            <a:off x="1954400" y="1021625"/>
            <a:ext cx="2145600" cy="5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 dirty="0"/>
              <a:t>no</a:t>
            </a:r>
            <a:endParaRPr sz="1500" dirty="0"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4294967295"/>
          </p:nvPr>
        </p:nvSpPr>
        <p:spPr>
          <a:xfrm>
            <a:off x="3984866" y="1021625"/>
            <a:ext cx="2145600" cy="5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 dirty="0"/>
              <a:t>additionally</a:t>
            </a:r>
            <a:endParaRPr sz="1500" dirty="0"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4294967295"/>
          </p:nvPr>
        </p:nvSpPr>
        <p:spPr>
          <a:xfrm>
            <a:off x="6485825" y="1021625"/>
            <a:ext cx="1145400" cy="5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 b="1" dirty="0"/>
              <a:t>main</a:t>
            </a:r>
            <a:endParaRPr sz="1500" b="1" dirty="0"/>
          </a:p>
        </p:txBody>
      </p:sp>
      <p:sp>
        <p:nvSpPr>
          <p:cNvPr id="159" name="Google Shape;159;p2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8</a:t>
            </a:fld>
            <a:endParaRPr/>
          </a:p>
        </p:txBody>
      </p:sp>
      <p:sp>
        <p:nvSpPr>
          <p:cNvPr id="160" name="Google Shape;160;p20"/>
          <p:cNvSpPr txBox="1"/>
          <p:nvPr/>
        </p:nvSpPr>
        <p:spPr>
          <a:xfrm>
            <a:off x="1457050" y="4353450"/>
            <a:ext cx="6355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Repurposing approaches</a:t>
            </a:r>
            <a:r>
              <a:rPr lang="ru" sz="1200" dirty="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doi.org/10.1016/B978-0-12-820472-6.00108-0</a:t>
            </a:r>
            <a:endParaRPr sz="12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4B74A9E-763E-4ADB-0541-E326D5553AD3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57942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Choice of molecule comparison approach</a:t>
            </a:r>
            <a:endParaRPr b="1" dirty="0"/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000" y="159050"/>
            <a:ext cx="1382125" cy="324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" name="Google Shape;168;p21"/>
          <p:cNvGrpSpPr/>
          <p:nvPr/>
        </p:nvGrpSpPr>
        <p:grpSpPr>
          <a:xfrm>
            <a:off x="4572000" y="1976700"/>
            <a:ext cx="3783550" cy="1421039"/>
            <a:chOff x="240525" y="1631875"/>
            <a:chExt cx="3783550" cy="1421039"/>
          </a:xfrm>
        </p:grpSpPr>
        <p:pic>
          <p:nvPicPr>
            <p:cNvPr id="169" name="Google Shape;169;p21"/>
            <p:cNvPicPr preferRelativeResize="0"/>
            <p:nvPr/>
          </p:nvPicPr>
          <p:blipFill rotWithShape="1">
            <a:blip r:embed="rId4">
              <a:alphaModFix/>
            </a:blip>
            <a:srcRect b="84592"/>
            <a:stretch/>
          </p:blipFill>
          <p:spPr>
            <a:xfrm>
              <a:off x="240525" y="1631875"/>
              <a:ext cx="3783550" cy="76725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70" name="Google Shape;170;p21"/>
            <p:cNvPicPr preferRelativeResize="0"/>
            <p:nvPr/>
          </p:nvPicPr>
          <p:blipFill rotWithShape="1">
            <a:blip r:embed="rId4">
              <a:alphaModFix/>
            </a:blip>
            <a:srcRect t="56768" b="29178"/>
            <a:stretch/>
          </p:blipFill>
          <p:spPr>
            <a:xfrm>
              <a:off x="240525" y="2353075"/>
              <a:ext cx="3783550" cy="699839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171" name="Google Shape;171;p2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9</a:t>
            </a:fld>
            <a:endParaRPr/>
          </a:p>
        </p:txBody>
      </p:sp>
      <p:grpSp>
        <p:nvGrpSpPr>
          <p:cNvPr id="172" name="Google Shape;172;p21"/>
          <p:cNvGrpSpPr/>
          <p:nvPr/>
        </p:nvGrpSpPr>
        <p:grpSpPr>
          <a:xfrm>
            <a:off x="494635" y="1159750"/>
            <a:ext cx="3474434" cy="3336229"/>
            <a:chOff x="4572000" y="913925"/>
            <a:chExt cx="3783550" cy="3718075"/>
          </a:xfrm>
        </p:grpSpPr>
        <p:pic>
          <p:nvPicPr>
            <p:cNvPr id="173" name="Google Shape;173;p21"/>
            <p:cNvPicPr preferRelativeResize="0"/>
            <p:nvPr/>
          </p:nvPicPr>
          <p:blipFill rotWithShape="1">
            <a:blip r:embed="rId4">
              <a:alphaModFix/>
            </a:blip>
            <a:srcRect t="71157"/>
            <a:stretch/>
          </p:blipFill>
          <p:spPr>
            <a:xfrm>
              <a:off x="4572000" y="3003700"/>
              <a:ext cx="3783550" cy="1628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  <p:pic>
          <p:nvPicPr>
            <p:cNvPr id="174" name="Google Shape;174;p21"/>
            <p:cNvPicPr preferRelativeResize="0"/>
            <p:nvPr/>
          </p:nvPicPr>
          <p:blipFill rotWithShape="1">
            <a:blip r:embed="rId4">
              <a:alphaModFix/>
            </a:blip>
            <a:srcRect t="14804" b="43231"/>
            <a:stretch/>
          </p:blipFill>
          <p:spPr>
            <a:xfrm>
              <a:off x="4572000" y="913925"/>
              <a:ext cx="3783550" cy="2089775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</p:pic>
      </p:grpSp>
      <p:sp>
        <p:nvSpPr>
          <p:cNvPr id="175" name="Google Shape;175;p21"/>
          <p:cNvSpPr txBox="1">
            <a:spLocks noGrp="1"/>
          </p:cNvSpPr>
          <p:nvPr>
            <p:ph type="body" idx="4294967295"/>
          </p:nvPr>
        </p:nvSpPr>
        <p:spPr>
          <a:xfrm>
            <a:off x="396149" y="4270893"/>
            <a:ext cx="3312900" cy="5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 b="1" dirty="0"/>
              <a:t>Structural properties: </a:t>
            </a:r>
            <a:r>
              <a:rPr lang="en-US" sz="1500" dirty="0"/>
              <a:t>base</a:t>
            </a:r>
            <a:endParaRPr sz="1500" dirty="0"/>
          </a:p>
        </p:txBody>
      </p:sp>
      <p:sp>
        <p:nvSpPr>
          <p:cNvPr id="176" name="Google Shape;176;p21"/>
          <p:cNvSpPr txBox="1">
            <a:spLocks noGrp="1"/>
          </p:cNvSpPr>
          <p:nvPr>
            <p:ph type="body" idx="4294967295"/>
          </p:nvPr>
        </p:nvSpPr>
        <p:spPr>
          <a:xfrm>
            <a:off x="4491365" y="3253942"/>
            <a:ext cx="4158000" cy="5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500" b="1" dirty="0"/>
              <a:t>Biochemical properties: </a:t>
            </a:r>
            <a:r>
              <a:rPr lang="en-US" sz="1500" dirty="0"/>
              <a:t>in additionally</a:t>
            </a:r>
            <a:endParaRPr sz="1500" dirty="0"/>
          </a:p>
        </p:txBody>
      </p:sp>
      <p:sp>
        <p:nvSpPr>
          <p:cNvPr id="177" name="Google Shape;177;p21"/>
          <p:cNvSpPr txBox="1"/>
          <p:nvPr/>
        </p:nvSpPr>
        <p:spPr>
          <a:xfrm>
            <a:off x="494625" y="477420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/>
              <a:t>doi.org/10.1021/jm401411z</a:t>
            </a:r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CFC685D-F65A-F500-A603-B1790F77FE37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7727109" y="10261"/>
            <a:ext cx="1107400" cy="60168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424242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2062</Words>
  <Application>Microsoft Office PowerPoint</Application>
  <PresentationFormat>Экран (16:9)</PresentationFormat>
  <Paragraphs>369</Paragraphs>
  <Slides>24</Slides>
  <Notes>24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9" baseType="lpstr">
      <vt:lpstr>Calibri</vt:lpstr>
      <vt:lpstr>Roboto</vt:lpstr>
      <vt:lpstr>Arial</vt:lpstr>
      <vt:lpstr>Times New Roman</vt:lpstr>
      <vt:lpstr>Material</vt:lpstr>
      <vt:lpstr>Development and application of a web scoring management service in Drug Design</vt:lpstr>
      <vt:lpstr>Terminology</vt:lpstr>
      <vt:lpstr>Problem: calcifying aortic stenosis</vt:lpstr>
      <vt:lpstr>Problem: Drug design</vt:lpstr>
      <vt:lpstr>Object and purpose</vt:lpstr>
      <vt:lpstr>Tasks</vt:lpstr>
      <vt:lpstr>Literature analysis and dataset collection</vt:lpstr>
      <vt:lpstr>Choice of repurposing approach</vt:lpstr>
      <vt:lpstr>Choice of molecule comparison approach</vt:lpstr>
      <vt:lpstr>Search by structural similarity</vt:lpstr>
      <vt:lpstr>Assessment of biochemical similarity</vt:lpstr>
      <vt:lpstr>Assessment of biochemical similarity</vt:lpstr>
      <vt:lpstr>Assessment of biochemical similarity</vt:lpstr>
      <vt:lpstr>Molecular docking</vt:lpstr>
      <vt:lpstr>Scoring: mechanism</vt:lpstr>
      <vt:lpstr>Scoring: application</vt:lpstr>
      <vt:lpstr>Service demonstration</vt:lpstr>
      <vt:lpstr>Results: additional candidates</vt:lpstr>
      <vt:lpstr>Results: top candidates</vt:lpstr>
      <vt:lpstr>Results: one of the best</vt:lpstr>
      <vt:lpstr>Results: one of the best</vt:lpstr>
      <vt:lpstr>Conclusions</vt:lpstr>
      <vt:lpstr>Thank you for your attention</vt:lpstr>
      <vt:lpstr>Optional: docking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и применение веб-сервиса управления скоринг-функциями  в дизайне лекарств</dc:title>
  <dc:creator>Дмитрий Пушов</dc:creator>
  <cp:lastModifiedBy>Dmitriy Pustoshilov</cp:lastModifiedBy>
  <cp:revision>11</cp:revision>
  <dcterms:modified xsi:type="dcterms:W3CDTF">2022-10-04T19:37:27Z</dcterms:modified>
</cp:coreProperties>
</file>